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8" r:id="rId3"/>
    <p:sldId id="283" r:id="rId4"/>
    <p:sldId id="260" r:id="rId5"/>
    <p:sldId id="261" r:id="rId6"/>
    <p:sldId id="284" r:id="rId7"/>
    <p:sldId id="262" r:id="rId8"/>
    <p:sldId id="263" r:id="rId9"/>
    <p:sldId id="264" r:id="rId10"/>
    <p:sldId id="265" r:id="rId11"/>
    <p:sldId id="266" r:id="rId12"/>
    <p:sldId id="267" r:id="rId13"/>
    <p:sldId id="268" r:id="rId14"/>
    <p:sldId id="269" r:id="rId15"/>
    <p:sldId id="270" r:id="rId16"/>
    <p:sldId id="285"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8" r:id="rId30"/>
    <p:sldId id="299" r:id="rId31"/>
    <p:sldId id="271" r:id="rId32"/>
    <p:sldId id="272" r:id="rId33"/>
    <p:sldId id="273" r:id="rId34"/>
    <p:sldId id="282" r:id="rId35"/>
  </p:sldIdLst>
  <p:sldSz cx="12192000" cy="6858000"/>
  <p:notesSz cx="6858000" cy="9144000"/>
  <p:embeddedFontLst>
    <p:embeddedFont>
      <p:font typeface="Poppins" panose="00000500000000000000" pitchFamily="2" charset="0"/>
      <p:regular r:id="rId36"/>
      <p:bold r:id="rId37"/>
      <p:boldItalic r:id="rId38"/>
    </p:embeddedFont>
    <p:embeddedFont>
      <p:font typeface="poppins-bold" panose="020B0604020202020204"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18" y="31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jpe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
        <p:nvSpPr>
          <p:cNvPr id="44" name="标题 1">
            <a:extLst>
              <a:ext uri="{FF2B5EF4-FFF2-40B4-BE49-F238E27FC236}">
                <a16:creationId xmlns:a16="http://schemas.microsoft.com/office/drawing/2014/main" id="{DD663473-1F67-CDB5-EE20-CFDDF5ACAC14}"/>
              </a:ext>
            </a:extLst>
          </p:cNvPr>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3700" dirty="0">
                <a:ln w="12700">
                  <a:noFill/>
                </a:ln>
                <a:solidFill>
                  <a:srgbClr val="FFFFFF">
                    <a:alpha val="100000"/>
                  </a:srgbClr>
                </a:solidFill>
                <a:latin typeface="Poppins"/>
                <a:ea typeface="Poppins"/>
                <a:cs typeface="Poppins"/>
              </a:rPr>
              <a:t>Microsoft Purview</a:t>
            </a:r>
          </a:p>
          <a:p>
            <a:pPr algn="l"/>
            <a:r>
              <a:rPr kumimoji="1" lang="en-US" altLang="zh-CN" sz="2000" dirty="0">
                <a:ln w="12700">
                  <a:noFill/>
                </a:ln>
                <a:solidFill>
                  <a:srgbClr val="FFFFFF">
                    <a:alpha val="100000"/>
                  </a:srgbClr>
                </a:solidFill>
                <a:latin typeface="Poppins"/>
                <a:ea typeface="Poppins"/>
                <a:cs typeface="Poppins"/>
              </a:rPr>
              <a:t>eDiscovery</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0860855" y="4729698"/>
            <a:ext cx="711153" cy="711150"/>
          </a:xfrm>
          <a:prstGeom prst="ellipse">
            <a:avLst/>
          </a:prstGeom>
          <a:noFill/>
          <a:ln w="190500" cap="rnd">
            <a:solidFill>
              <a:schemeClr val="accent2"/>
            </a:solidFill>
            <a:round/>
            <a:headEnd/>
            <a:tailEnd/>
          </a:ln>
          <a:effectLst>
            <a:outerShdw blurRad="254000" dist="127000" algn="ctr" rotWithShape="0">
              <a:schemeClr val="accent2">
                <a:alpha val="32000"/>
              </a:schemeClr>
            </a:outerShdw>
          </a:effectLst>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3941031" y="-1978025"/>
            <a:ext cx="3338388" cy="11220450"/>
          </a:xfrm>
          <a:prstGeom prst="round2SameRect">
            <a:avLst>
              <a:gd name="adj1" fmla="val 6776"/>
              <a:gd name="adj2" fmla="val 0"/>
            </a:avLst>
          </a:prstGeom>
          <a:solidFill>
            <a:schemeClr val="bg1"/>
          </a:solidFill>
          <a:ln w="12700" cap="rnd">
            <a:noFill/>
            <a:round/>
            <a:headEnd/>
            <a:tailE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1227819" y="2559941"/>
            <a:ext cx="444222" cy="444220"/>
          </a:xfrm>
          <a:prstGeom prst="ellipse">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359932" y="2679271"/>
            <a:ext cx="179995" cy="205561"/>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7" name="标题 1"/>
          <p:cNvSpPr txBox="1"/>
          <p:nvPr/>
        </p:nvSpPr>
        <p:spPr>
          <a:xfrm>
            <a:off x="1796296" y="2426220"/>
            <a:ext cx="3679198" cy="720000"/>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Analysis</a:t>
            </a:r>
            <a:endParaRPr kumimoji="1" lang="zh-CN" altLang="en-US"/>
          </a:p>
        </p:txBody>
      </p:sp>
      <p:sp>
        <p:nvSpPr>
          <p:cNvPr id="8" name="标题 1"/>
          <p:cNvSpPr txBox="1"/>
          <p:nvPr/>
        </p:nvSpPr>
        <p:spPr>
          <a:xfrm>
            <a:off x="1251817" y="3288277"/>
            <a:ext cx="4223677" cy="1542865"/>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Detailed analysis of data to find patterns and insights that support the case.</a:t>
            </a:r>
            <a:endParaRPr kumimoji="1" lang="zh-CN" altLang="en-US"/>
          </a:p>
        </p:txBody>
      </p:sp>
      <p:sp>
        <p:nvSpPr>
          <p:cNvPr id="9" name="标题 1"/>
          <p:cNvSpPr txBox="1"/>
          <p:nvPr/>
        </p:nvSpPr>
        <p:spPr>
          <a:xfrm>
            <a:off x="5990009" y="2559941"/>
            <a:ext cx="444222" cy="444220"/>
          </a:xfrm>
          <a:prstGeom prst="ellipse">
            <a:avLst/>
          </a:prstGeom>
          <a:solidFill>
            <a:schemeClr val="accent1"/>
          </a:solidFill>
          <a:ln w="12700" cap="rnd">
            <a:noFill/>
            <a:round/>
            <a:headEnd/>
            <a:tailEnd/>
          </a:ln>
          <a:effectLst>
            <a:outerShdw blurRad="254000" dist="127000" algn="ctr" rotWithShape="0">
              <a:schemeClr val="accent1">
                <a:alpha val="32000"/>
              </a:scheme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6098003" y="2673586"/>
            <a:ext cx="216443" cy="20946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bg1"/>
          </a:solidFill>
          <a:ln w="12700" cap="rnd">
            <a:noFill/>
            <a:round/>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6623212" y="2426220"/>
            <a:ext cx="3679197" cy="720000"/>
          </a:xfrm>
          <a:prstGeom prst="rect">
            <a:avLst/>
          </a:prstGeom>
          <a:noFill/>
          <a:ln cap="sq">
            <a:noFill/>
          </a:ln>
          <a:effectLst/>
        </p:spPr>
        <p:txBody>
          <a:bodyPr vert="horz" wrap="squar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Production</a:t>
            </a:r>
            <a:endParaRPr kumimoji="1" lang="zh-CN" altLang="en-US"/>
          </a:p>
        </p:txBody>
      </p:sp>
      <p:sp>
        <p:nvSpPr>
          <p:cNvPr id="12" name="标题 1"/>
          <p:cNvSpPr txBox="1"/>
          <p:nvPr/>
        </p:nvSpPr>
        <p:spPr>
          <a:xfrm>
            <a:off x="6078734" y="3288277"/>
            <a:ext cx="4223677" cy="1542865"/>
          </a:xfrm>
          <a:prstGeom prst="rect">
            <a:avLst/>
          </a:prstGeom>
          <a:noFill/>
          <a:ln>
            <a:noFill/>
          </a:ln>
        </p:spPr>
        <p:txBody>
          <a:bodyPr vert="horz" wrap="square" lIns="0" tIns="0" rIns="0" bIns="0" rtlCol="0" anchor="t"/>
          <a:lstStyle/>
          <a:p>
            <a:pPr algn="l"/>
            <a:r>
              <a:rPr kumimoji="1" lang="en-US" altLang="zh-CN" sz="1400">
                <a:ln w="12700">
                  <a:noFill/>
                </a:ln>
                <a:solidFill>
                  <a:srgbClr val="000000">
                    <a:alpha val="100000"/>
                  </a:srgbClr>
                </a:solidFill>
                <a:latin typeface="Poppins"/>
                <a:ea typeface="Poppins"/>
                <a:cs typeface="Poppins"/>
              </a:rPr>
              <a:t>Preparation and submission of data in a format required by the requesting party.</a:t>
            </a:r>
            <a:endParaRPr kumimoji="1" lang="zh-CN" altLang="en-US"/>
          </a:p>
        </p:txBody>
      </p:sp>
      <p:sp>
        <p:nvSpPr>
          <p:cNvPr id="13"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Analysis and Production</a:t>
            </a:r>
            <a:endParaRPr kumimoji="1" lang="zh-CN" altLang="en-US"/>
          </a:p>
        </p:txBody>
      </p:sp>
      <p:cxnSp>
        <p:nvCxnSpPr>
          <p:cNvPr id="14"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Setting up Prerequisites</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409">
                <a:ln w="12700">
                  <a:noFill/>
                </a:ln>
                <a:solidFill>
                  <a:srgbClr val="94ACFA">
                    <a:alpha val="100000"/>
                  </a:srgbClr>
                </a:solidFill>
                <a:latin typeface="poppins-bold"/>
                <a:ea typeface="poppins-bold"/>
                <a:cs typeface="poppins-bold"/>
              </a:rPr>
              <a:t> 03</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4413955" y="1805435"/>
            <a:ext cx="540000" cy="540000"/>
          </a:xfrm>
          <a:prstGeom prst="roundRect">
            <a:avLst>
              <a:gd name="adj" fmla="val 50000"/>
            </a:avLst>
          </a:prstGeom>
          <a:solidFill>
            <a:schemeClr val="accent2"/>
          </a:solidFill>
          <a:ln w="12700" cap="sq">
            <a:noFill/>
          </a:ln>
        </p:spPr>
        <p:txBody>
          <a:bodyPr vert="horz" wrap="none" lIns="91440" tIns="45720" rIns="91440" bIns="45720" rtlCol="0" anchor="ctr"/>
          <a:lstStyle/>
          <a:p>
            <a:pPr algn="ctr"/>
            <a:endParaRPr kumimoji="1" lang="zh-CN" altLang="en-US"/>
          </a:p>
        </p:txBody>
      </p:sp>
      <p:sp>
        <p:nvSpPr>
          <p:cNvPr id="4" name="标题 1"/>
          <p:cNvSpPr txBox="1"/>
          <p:nvPr/>
        </p:nvSpPr>
        <p:spPr>
          <a:xfrm>
            <a:off x="1115060" y="1805435"/>
            <a:ext cx="540000" cy="540000"/>
          </a:xfrm>
          <a:prstGeom prst="roundRect">
            <a:avLst>
              <a:gd name="adj" fmla="val 50000"/>
            </a:avLst>
          </a:prstGeom>
          <a:solidFill>
            <a:schemeClr val="accent1"/>
          </a:solidFill>
          <a:ln w="12700" cap="sq">
            <a:noFill/>
          </a:ln>
        </p:spPr>
        <p:txBody>
          <a:bodyPr vert="horz" wrap="none" lIns="91440" tIns="45720" rIns="91440" bIns="45720" rtlCol="0" anchor="ctr"/>
          <a:lstStyle/>
          <a:p>
            <a:pPr algn="ctr"/>
            <a:endParaRPr kumimoji="1" lang="zh-CN" altLang="en-US"/>
          </a:p>
        </p:txBody>
      </p:sp>
      <p:sp>
        <p:nvSpPr>
          <p:cNvPr id="5" name="标题 1"/>
          <p:cNvSpPr txBox="1"/>
          <p:nvPr/>
        </p:nvSpPr>
        <p:spPr>
          <a:xfrm>
            <a:off x="7664451" y="1340359"/>
            <a:ext cx="3463289" cy="4831842"/>
          </a:xfrm>
          <a:prstGeom prst="roundRect">
            <a:avLst>
              <a:gd name="adj" fmla="val 7172"/>
            </a:avLst>
          </a:prstGeom>
          <a:blipFill>
            <a:blip r:embed="rId2"/>
            <a:srcRect/>
            <a:tile tx="0" ty="0" sx="100000" sy="100000" algn="ctr"/>
          </a:blipFill>
          <a:ln w="12700" cap="flat">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162668"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340287"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517906"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337754" y="2460301"/>
            <a:ext cx="2990146" cy="549599"/>
          </a:xfrm>
          <a:prstGeom prst="rect">
            <a:avLst/>
          </a:prstGeom>
          <a:noFill/>
          <a:ln w="12700" cap="sq">
            <a:noFill/>
            <a:miter/>
          </a:ln>
        </p:spPr>
        <p:txBody>
          <a:bodyPr vert="horz" wrap="square" lIns="91440" tIns="45720" rIns="91440" bIns="45720" rtlCol="0" anchor="ctr"/>
          <a:lstStyle/>
          <a:p>
            <a:pPr algn="l"/>
            <a:r>
              <a:rPr kumimoji="1" lang="en-US" altLang="zh-CN" sz="1600">
                <a:ln w="12700">
                  <a:noFill/>
                </a:ln>
                <a:solidFill>
                  <a:srgbClr val="404040">
                    <a:alpha val="100000"/>
                  </a:srgbClr>
                </a:solidFill>
                <a:latin typeface="poppins-bold"/>
                <a:ea typeface="poppins-bold"/>
                <a:cs typeface="poppins-bold"/>
              </a:rPr>
              <a:t>Security Configurations</a:t>
            </a:r>
            <a:endParaRPr kumimoji="1" lang="zh-CN" altLang="en-US"/>
          </a:p>
        </p:txBody>
      </p:sp>
      <p:sp>
        <p:nvSpPr>
          <p:cNvPr id="10" name="标题 1"/>
          <p:cNvSpPr txBox="1"/>
          <p:nvPr/>
        </p:nvSpPr>
        <p:spPr>
          <a:xfrm>
            <a:off x="4337754" y="3029333"/>
            <a:ext cx="2990146" cy="2304667"/>
          </a:xfrm>
          <a:prstGeom prst="rect">
            <a:avLst/>
          </a:prstGeom>
          <a:noFill/>
          <a:ln w="12700" cap="sq">
            <a:noFill/>
            <a:miter/>
          </a:ln>
        </p:spPr>
        <p:txBody>
          <a:bodyPr vert="horz" wrap="square" lIns="91440" tIns="45720" rIns="91440" bIns="45720" rtlCol="0" anchor="t"/>
          <a:lstStyle/>
          <a:p>
            <a:pPr algn="l"/>
            <a:r>
              <a:rPr kumimoji="1" lang="en-US" altLang="zh-CN" sz="1400">
                <a:ln w="12700">
                  <a:noFill/>
                </a:ln>
                <a:solidFill>
                  <a:srgbClr val="404040">
                    <a:alpha val="100000"/>
                  </a:srgbClr>
                </a:solidFill>
                <a:latin typeface="Poppins"/>
                <a:ea typeface="Poppins"/>
                <a:cs typeface="Poppins"/>
              </a:rPr>
              <a:t>Ensuring appropriate security settings are in place to protect data integrity.</a:t>
            </a:r>
            <a:endParaRPr kumimoji="1" lang="zh-CN" altLang="en-US"/>
          </a:p>
        </p:txBody>
      </p:sp>
      <p:sp>
        <p:nvSpPr>
          <p:cNvPr id="11" name="标题 1"/>
          <p:cNvSpPr txBox="1"/>
          <p:nvPr/>
        </p:nvSpPr>
        <p:spPr>
          <a:xfrm>
            <a:off x="1038859" y="2473001"/>
            <a:ext cx="2987041" cy="536899"/>
          </a:xfrm>
          <a:prstGeom prst="rect">
            <a:avLst/>
          </a:prstGeom>
          <a:noFill/>
          <a:ln w="12700" cap="sq">
            <a:noFill/>
            <a:miter/>
          </a:ln>
        </p:spPr>
        <p:txBody>
          <a:bodyPr vert="horz" wrap="square" lIns="91440" tIns="45720" rIns="91440" bIns="45720" rtlCol="0" anchor="ctr"/>
          <a:lstStyle/>
          <a:p>
            <a:pPr algn="l"/>
            <a:r>
              <a:rPr kumimoji="1" lang="en-US" altLang="zh-CN" sz="1600">
                <a:ln w="12700">
                  <a:noFill/>
                </a:ln>
                <a:solidFill>
                  <a:srgbClr val="404040">
                    <a:alpha val="100000"/>
                  </a:srgbClr>
                </a:solidFill>
                <a:latin typeface="poppins-bold"/>
                <a:ea typeface="poppins-bold"/>
                <a:cs typeface="poppins-bold"/>
              </a:rPr>
              <a:t>Initial Setup</a:t>
            </a:r>
            <a:endParaRPr kumimoji="1" lang="zh-CN" altLang="en-US"/>
          </a:p>
        </p:txBody>
      </p:sp>
      <p:sp>
        <p:nvSpPr>
          <p:cNvPr id="12" name="标题 1"/>
          <p:cNvSpPr txBox="1"/>
          <p:nvPr/>
        </p:nvSpPr>
        <p:spPr>
          <a:xfrm>
            <a:off x="1038859" y="3029334"/>
            <a:ext cx="2987041" cy="2303600"/>
          </a:xfrm>
          <a:prstGeom prst="rect">
            <a:avLst/>
          </a:prstGeom>
          <a:noFill/>
          <a:ln w="12700" cap="sq">
            <a:noFill/>
            <a:miter/>
          </a:ln>
        </p:spPr>
        <p:txBody>
          <a:bodyPr vert="horz" wrap="square" lIns="91440" tIns="45720" rIns="91440" bIns="45720" rtlCol="0" anchor="t"/>
          <a:lstStyle/>
          <a:p>
            <a:pPr algn="l"/>
            <a:r>
              <a:rPr kumimoji="1" lang="en-US" altLang="zh-CN" sz="1400">
                <a:ln w="12700">
                  <a:noFill/>
                </a:ln>
                <a:solidFill>
                  <a:srgbClr val="404040">
                    <a:alpha val="100000"/>
                  </a:srgbClr>
                </a:solidFill>
                <a:latin typeface="Poppins"/>
                <a:ea typeface="Poppins"/>
                <a:cs typeface="Poppins"/>
              </a:rPr>
              <a:t>Steps to configure environments to support eDiscovery activities.</a:t>
            </a:r>
            <a:endParaRPr kumimoji="1" lang="zh-CN" altLang="en-US"/>
          </a:p>
        </p:txBody>
      </p:sp>
      <p:sp>
        <p:nvSpPr>
          <p:cNvPr id="13" name="标题 1"/>
          <p:cNvSpPr txBox="1"/>
          <p:nvPr/>
        </p:nvSpPr>
        <p:spPr>
          <a:xfrm>
            <a:off x="984954" y="1926901"/>
            <a:ext cx="780346" cy="282899"/>
          </a:xfrm>
          <a:prstGeom prst="rect">
            <a:avLst/>
          </a:prstGeom>
          <a:noFill/>
          <a:ln w="12700" cap="sq">
            <a:noFill/>
            <a:miter/>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01</a:t>
            </a:r>
            <a:endParaRPr kumimoji="1" lang="zh-CN" altLang="en-US"/>
          </a:p>
        </p:txBody>
      </p:sp>
      <p:sp>
        <p:nvSpPr>
          <p:cNvPr id="14" name="标题 1"/>
          <p:cNvSpPr txBox="1"/>
          <p:nvPr/>
        </p:nvSpPr>
        <p:spPr>
          <a:xfrm>
            <a:off x="4299654" y="1926901"/>
            <a:ext cx="780346" cy="282899"/>
          </a:xfrm>
          <a:prstGeom prst="rect">
            <a:avLst/>
          </a:prstGeom>
          <a:noFill/>
          <a:ln w="12700" cap="sq">
            <a:noFill/>
            <a:miter/>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02</a:t>
            </a:r>
            <a:endParaRPr kumimoji="1" lang="zh-CN" altLang="en-US"/>
          </a:p>
        </p:txBody>
      </p:sp>
      <p:sp>
        <p:nvSpPr>
          <p:cNvPr id="15"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Configuring Environments</a:t>
            </a:r>
            <a:endParaRPr kumimoji="1" lang="zh-CN" altLang="en-US"/>
          </a:p>
        </p:txBody>
      </p:sp>
      <p:cxnSp>
        <p:nvCxnSpPr>
          <p:cNvPr id="16"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1414842" y="1652200"/>
            <a:ext cx="4680000" cy="3960000"/>
          </a:xfrm>
          <a:prstGeom prst="hexagon">
            <a:avLst/>
          </a:prstGeom>
          <a:solidFill>
            <a:schemeClr val="bg1"/>
          </a:solidFill>
          <a:ln w="12700" cap="sq">
            <a:solidFill>
              <a:schemeClr val="accent1"/>
            </a:solidFill>
            <a:miter/>
          </a:ln>
          <a:effectLst>
            <a:outerShdw blurRad="71323" sx="102000" sy="102000" algn="ctr" rotWithShape="0">
              <a:schemeClr val="accent1">
                <a:alpha val="8000"/>
              </a:schemeClr>
            </a:outerShdw>
          </a:effectLst>
        </p:spPr>
        <p:txBody>
          <a:bodyPr vert="horz" wrap="square" lIns="85588" tIns="42794" rIns="85588" bIns="42794" rtlCol="0" anchor="ctr"/>
          <a:lstStyle/>
          <a:p>
            <a:pPr algn="ctr"/>
            <a:endParaRPr kumimoji="1" lang="zh-CN" altLang="en-US"/>
          </a:p>
        </p:txBody>
      </p:sp>
      <p:sp>
        <p:nvSpPr>
          <p:cNvPr id="4" name="标题 1"/>
          <p:cNvSpPr txBox="1"/>
          <p:nvPr/>
        </p:nvSpPr>
        <p:spPr>
          <a:xfrm>
            <a:off x="2044842" y="2314382"/>
            <a:ext cx="3420000" cy="454113"/>
          </a:xfrm>
          <a:prstGeom prst="roundRect">
            <a:avLst>
              <a:gd name="adj" fmla="val 50000"/>
            </a:avLst>
          </a:prstGeom>
          <a:gradFill>
            <a:gsLst>
              <a:gs pos="18000">
                <a:schemeClr val="accent1">
                  <a:lumMod val="74000"/>
                  <a:lumOff val="26000"/>
                </a:schemeClr>
              </a:gs>
              <a:gs pos="93000">
                <a:schemeClr val="accent1"/>
              </a:gs>
            </a:gsLst>
            <a:lin ang="2700000" scaled="0"/>
          </a:gradFill>
          <a:ln w="12700" cap="flat">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2206164" y="2372161"/>
            <a:ext cx="3097356" cy="338554"/>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User Roles</a:t>
            </a:r>
            <a:endParaRPr kumimoji="1" lang="zh-CN" altLang="en-US"/>
          </a:p>
        </p:txBody>
      </p:sp>
      <p:sp>
        <p:nvSpPr>
          <p:cNvPr id="6" name="标题 1"/>
          <p:cNvSpPr txBox="1"/>
          <p:nvPr/>
        </p:nvSpPr>
        <p:spPr>
          <a:xfrm>
            <a:off x="2044842" y="2946871"/>
            <a:ext cx="3420000" cy="1903803"/>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Defining roles and responsibilities for users involved in the eDiscovery process.</a:t>
            </a:r>
            <a:endParaRPr kumimoji="1" lang="zh-CN" altLang="en-US"/>
          </a:p>
        </p:txBody>
      </p:sp>
      <p:sp>
        <p:nvSpPr>
          <p:cNvPr id="7" name="标题 1"/>
          <p:cNvSpPr txBox="1"/>
          <p:nvPr/>
        </p:nvSpPr>
        <p:spPr>
          <a:xfrm>
            <a:off x="3531179" y="4945011"/>
            <a:ext cx="120800" cy="120800"/>
          </a:xfrm>
          <a:prstGeom prst="ellipse">
            <a:avLst/>
          </a:prstGeom>
          <a:noFill/>
          <a:ln w="12700" cap="flat">
            <a:solidFill>
              <a:schemeClr val="accent1"/>
            </a:solidFill>
            <a:miter/>
          </a:ln>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3694442" y="4945011"/>
            <a:ext cx="120800" cy="120800"/>
          </a:xfrm>
          <a:prstGeom prst="ellipse">
            <a:avLst/>
          </a:prstGeom>
          <a:solidFill>
            <a:schemeClr val="accent1"/>
          </a:solidFill>
          <a:ln w="12700" cap="flat">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3857706" y="4945011"/>
            <a:ext cx="120800" cy="120800"/>
          </a:xfrm>
          <a:prstGeom prst="ellipse">
            <a:avLst/>
          </a:prstGeom>
          <a:solidFill>
            <a:schemeClr val="accent1"/>
          </a:solidFill>
          <a:ln w="12700" cap="flat">
            <a:noFill/>
            <a:miter/>
          </a:ln>
          <a:effectLst/>
        </p:spPr>
        <p:txBody>
          <a:bodyPr vert="horz" wrap="square" lIns="91440" tIns="45720" rIns="91440" bIns="45720" rtlCol="0" anchor="ctr"/>
          <a:lstStyle/>
          <a:p>
            <a:pPr algn="ctr"/>
            <a:endParaRPr kumimoji="1" lang="zh-CN" altLang="en-US"/>
          </a:p>
        </p:txBody>
      </p:sp>
      <p:sp>
        <p:nvSpPr>
          <p:cNvPr id="10" name="标题 1"/>
          <p:cNvSpPr txBox="1"/>
          <p:nvPr/>
        </p:nvSpPr>
        <p:spPr>
          <a:xfrm rot="5400000">
            <a:off x="6084458" y="1652200"/>
            <a:ext cx="4680000" cy="3960000"/>
          </a:xfrm>
          <a:prstGeom prst="hexagon">
            <a:avLst/>
          </a:prstGeom>
          <a:gradFill>
            <a:gsLst>
              <a:gs pos="18000">
                <a:schemeClr val="accent1">
                  <a:lumMod val="74000"/>
                  <a:lumOff val="26000"/>
                </a:schemeClr>
              </a:gs>
              <a:gs pos="93000">
                <a:schemeClr val="accent1"/>
              </a:gs>
            </a:gsLst>
            <a:lin ang="2700000" scaled="0"/>
          </a:gradFill>
          <a:ln w="12700" cap="flat">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6714458" y="2314382"/>
            <a:ext cx="3420000" cy="454113"/>
          </a:xfrm>
          <a:prstGeom prst="roundRect">
            <a:avLst>
              <a:gd name="adj" fmla="val 50000"/>
            </a:avLst>
          </a:prstGeom>
          <a:solidFill>
            <a:schemeClr val="bg1"/>
          </a:solidFill>
          <a:ln w="12700" cap="flat">
            <a:noFill/>
            <a:miter/>
          </a:ln>
          <a:effectLst>
            <a:outerShdw blurRad="241300" dist="76200" dir="5400000" sx="93000" sy="93000" algn="t" rotWithShape="0">
              <a:schemeClr val="tx2">
                <a:alpha val="28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877602" y="2325513"/>
            <a:ext cx="3093712" cy="431851"/>
          </a:xfrm>
          <a:prstGeom prst="rect">
            <a:avLst/>
          </a:prstGeom>
          <a:noFill/>
          <a:ln>
            <a:noFill/>
          </a:ln>
          <a:effectLst/>
        </p:spPr>
        <p:txBody>
          <a:bodyPr vert="horz" wrap="none" lIns="61914" tIns="30957" rIns="61914" bIns="30957" rtlCol="0" anchor="ctr"/>
          <a:lstStyle/>
          <a:p>
            <a:pPr algn="ctr"/>
            <a:r>
              <a:rPr kumimoji="1" lang="en-US" altLang="zh-CN" sz="1600">
                <a:ln w="12700">
                  <a:noFill/>
                </a:ln>
                <a:gradFill>
                  <a:gsLst>
                    <a:gs pos="0">
                      <a:schemeClr val="accent1"/>
                    </a:gs>
                    <a:gs pos="100000">
                      <a:schemeClr val="accent1">
                        <a:lumMod val="75000"/>
                      </a:schemeClr>
                    </a:gs>
                  </a:gsLst>
                  <a:lin ang="2700000" scaled="0"/>
                </a:gradFill>
                <a:latin typeface="poppins-bold"/>
                <a:ea typeface="poppins-bold"/>
                <a:cs typeface="poppins-bold"/>
              </a:rPr>
              <a:t>Permission Levels</a:t>
            </a:r>
            <a:endParaRPr kumimoji="1" lang="zh-CN" altLang="en-US"/>
          </a:p>
        </p:txBody>
      </p:sp>
      <p:sp>
        <p:nvSpPr>
          <p:cNvPr id="13" name="标题 1"/>
          <p:cNvSpPr txBox="1"/>
          <p:nvPr/>
        </p:nvSpPr>
        <p:spPr>
          <a:xfrm>
            <a:off x="6714458" y="2946871"/>
            <a:ext cx="3420000" cy="1903803"/>
          </a:xfrm>
          <a:prstGeom prst="rect">
            <a:avLst/>
          </a:prstGeom>
          <a:noFill/>
          <a:ln>
            <a:noFill/>
          </a:ln>
        </p:spPr>
        <p:txBody>
          <a:bodyPr vert="horz" wrap="square" lIns="0" tIns="0" rIns="0" bIns="0" rtlCol="0" anchor="t"/>
          <a:lstStyle/>
          <a:p>
            <a:pPr algn="ctr"/>
            <a:r>
              <a:rPr kumimoji="1" lang="en-US" altLang="zh-CN" sz="1400">
                <a:ln w="12700">
                  <a:noFill/>
                </a:ln>
                <a:solidFill>
                  <a:srgbClr val="FFFFFF">
                    <a:alpha val="100000"/>
                  </a:srgbClr>
                </a:solidFill>
                <a:latin typeface="Poppins"/>
                <a:ea typeface="Poppins"/>
                <a:cs typeface="Poppins"/>
              </a:rPr>
              <a:t>Assigning appropriate permission levels to control access to sensitive data.</a:t>
            </a:r>
            <a:endParaRPr kumimoji="1" lang="zh-CN" altLang="en-US"/>
          </a:p>
        </p:txBody>
      </p:sp>
      <p:sp>
        <p:nvSpPr>
          <p:cNvPr id="14" name="标题 1"/>
          <p:cNvSpPr txBox="1"/>
          <p:nvPr/>
        </p:nvSpPr>
        <p:spPr>
          <a:xfrm>
            <a:off x="8200794" y="4945011"/>
            <a:ext cx="120800" cy="120800"/>
          </a:xfrm>
          <a:prstGeom prst="ellipse">
            <a:avLst/>
          </a:prstGeom>
          <a:solidFill>
            <a:schemeClr val="bg1"/>
          </a:solidFill>
          <a:ln w="12700" cap="flat">
            <a:noFill/>
            <a:miter/>
          </a:ln>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8364058" y="4945011"/>
            <a:ext cx="120800" cy="120800"/>
          </a:xfrm>
          <a:prstGeom prst="ellipse">
            <a:avLst/>
          </a:prstGeom>
          <a:noFill/>
          <a:ln w="12700" cap="flat">
            <a:solidFill>
              <a:schemeClr val="bg1"/>
            </a:solidFill>
            <a:miter/>
          </a:ln>
          <a:effectLst/>
        </p:spPr>
        <p:txBody>
          <a:bodyPr vert="horz" wrap="square" lIns="91440" tIns="45720" rIns="91440" bIns="45720" rtlCol="0" anchor="ctr"/>
          <a:lstStyle/>
          <a:p>
            <a:pPr algn="ctr"/>
            <a:endParaRPr kumimoji="1" lang="zh-CN" altLang="en-US"/>
          </a:p>
        </p:txBody>
      </p:sp>
      <p:sp>
        <p:nvSpPr>
          <p:cNvPr id="16" name="标题 1"/>
          <p:cNvSpPr txBox="1"/>
          <p:nvPr/>
        </p:nvSpPr>
        <p:spPr>
          <a:xfrm>
            <a:off x="8527322" y="4945011"/>
            <a:ext cx="120800" cy="120800"/>
          </a:xfrm>
          <a:prstGeom prst="ellipse">
            <a:avLst/>
          </a:prstGeom>
          <a:solidFill>
            <a:schemeClr val="bg1"/>
          </a:solidFill>
          <a:ln w="12700" cap="flat">
            <a:noFill/>
            <a:miter/>
          </a:ln>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Access and Permissions</a:t>
            </a:r>
            <a:endParaRPr kumimoji="1" lang="zh-CN" altLang="en-US"/>
          </a:p>
        </p:txBody>
      </p:sp>
      <p:cxnSp>
        <p:nvCxnSpPr>
          <p:cNvPr id="18"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72260" y="2317256"/>
            <a:ext cx="3632859" cy="3027382"/>
          </a:xfrm>
          <a:prstGeom prst="snip1Rect">
            <a:avLst>
              <a:gd name="adj" fmla="val 26607"/>
            </a:avLst>
          </a:prstGeom>
          <a:solidFill>
            <a:schemeClr val="bg1"/>
          </a:solidFill>
          <a:ln w="19050" cap="sq">
            <a:solidFill>
              <a:schemeClr val="tx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934200" y="2540254"/>
            <a:ext cx="466992" cy="432000"/>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1"/>
          </a:solidFill>
          <a:ln w="12700" cap="sq">
            <a:noFill/>
            <a:miter/>
          </a:ln>
        </p:spPr>
        <p:txBody>
          <a:bodyPr vert="horz" wrap="square" lIns="45719" tIns="45720" rIns="45719" bIns="45720" rtlCol="0" anchor="ctr"/>
          <a:lstStyle/>
          <a:p>
            <a:pPr algn="ctr"/>
            <a:endParaRPr kumimoji="1" lang="zh-CN" altLang="en-US"/>
          </a:p>
        </p:txBody>
      </p:sp>
      <p:sp>
        <p:nvSpPr>
          <p:cNvPr id="5" name="标题 1"/>
          <p:cNvSpPr txBox="1"/>
          <p:nvPr/>
        </p:nvSpPr>
        <p:spPr>
          <a:xfrm>
            <a:off x="1874182" y="2317256"/>
            <a:ext cx="3632859" cy="3027382"/>
          </a:xfrm>
          <a:prstGeom prst="snip1Rect">
            <a:avLst>
              <a:gd name="adj" fmla="val 26607"/>
            </a:avLst>
          </a:prstGeom>
          <a:solidFill>
            <a:schemeClr val="accent1"/>
          </a:soli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2209800" y="2540254"/>
            <a:ext cx="432000" cy="432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rgbClr val="FFFFFF">
              <a:alpha val="100000"/>
            </a:srgbClr>
          </a:solidFill>
          <a:ln w="12700" cap="sq">
            <a:noFill/>
            <a:miter/>
          </a:ln>
        </p:spPr>
        <p:txBody>
          <a:bodyPr vert="horz" wrap="square" lIns="45719" tIns="45720" rIns="45719" bIns="45720" rtlCol="0" anchor="ctr"/>
          <a:lstStyle/>
          <a:p>
            <a:pPr algn="l"/>
            <a:endParaRPr kumimoji="1" lang="zh-CN" altLang="en-US"/>
          </a:p>
        </p:txBody>
      </p:sp>
      <p:sp>
        <p:nvSpPr>
          <p:cNvPr id="7" name="标题 1"/>
          <p:cNvSpPr txBox="1"/>
          <p:nvPr/>
        </p:nvSpPr>
        <p:spPr>
          <a:xfrm>
            <a:off x="6934200" y="2973100"/>
            <a:ext cx="3104700" cy="605353"/>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Legal Hold Implementation</a:t>
            </a:r>
            <a:endParaRPr kumimoji="1" lang="zh-CN" altLang="en-US"/>
          </a:p>
        </p:txBody>
      </p:sp>
      <p:sp>
        <p:nvSpPr>
          <p:cNvPr id="8" name="标题 1"/>
          <p:cNvSpPr txBox="1"/>
          <p:nvPr/>
        </p:nvSpPr>
        <p:spPr>
          <a:xfrm>
            <a:off x="6934200" y="3637086"/>
            <a:ext cx="3104700" cy="1501094"/>
          </a:xfrm>
          <a:prstGeom prst="rect">
            <a:avLst/>
          </a:prstGeom>
          <a:noFill/>
          <a:ln>
            <a:noFill/>
          </a:ln>
        </p:spPr>
        <p:txBody>
          <a:bodyPr vert="horz" wrap="square" lIns="0" tIns="0" rIns="0" bIns="0" rtlCol="0" anchor="t"/>
          <a:lstStyle/>
          <a:p>
            <a:pPr algn="l"/>
            <a:r>
              <a:rPr kumimoji="1" lang="en-US" altLang="zh-CN" sz="1300">
                <a:ln w="12700">
                  <a:noFill/>
                </a:ln>
                <a:solidFill>
                  <a:srgbClr val="262626">
                    <a:alpha val="100000"/>
                  </a:srgbClr>
                </a:solidFill>
                <a:latin typeface="Poppins"/>
                <a:ea typeface="Poppins"/>
                <a:cs typeface="Poppins"/>
              </a:rPr>
              <a:t>Implementing holds to preserve data that may be required for legal proceedings.</a:t>
            </a:r>
            <a:endParaRPr kumimoji="1" lang="zh-CN" altLang="en-US"/>
          </a:p>
        </p:txBody>
      </p:sp>
      <p:sp>
        <p:nvSpPr>
          <p:cNvPr id="9" name="标题 1"/>
          <p:cNvSpPr txBox="1"/>
          <p:nvPr/>
        </p:nvSpPr>
        <p:spPr>
          <a:xfrm>
            <a:off x="2209800" y="3637086"/>
            <a:ext cx="3104700" cy="1501094"/>
          </a:xfrm>
          <a:prstGeom prst="rect">
            <a:avLst/>
          </a:prstGeom>
          <a:noFill/>
          <a:ln>
            <a:noFill/>
          </a:ln>
        </p:spPr>
        <p:txBody>
          <a:bodyPr vert="horz" wrap="square" lIns="0" tIns="0" rIns="0" bIns="0" rtlCol="0" anchor="t"/>
          <a:lstStyle/>
          <a:p>
            <a:pPr algn="l"/>
            <a:r>
              <a:rPr kumimoji="1" lang="en-US" altLang="zh-CN" sz="1300">
                <a:ln w="12700">
                  <a:noFill/>
                </a:ln>
                <a:solidFill>
                  <a:srgbClr val="FFFFFF">
                    <a:alpha val="100000"/>
                  </a:srgbClr>
                </a:solidFill>
                <a:latin typeface="Poppins"/>
                <a:ea typeface="Poppins"/>
                <a:cs typeface="Poppins"/>
              </a:rPr>
              <a:t>Adjusting settings to ensure that all eDiscovery activities comply with legal requirements.</a:t>
            </a:r>
            <a:endParaRPr kumimoji="1" lang="zh-CN" altLang="en-US"/>
          </a:p>
        </p:txBody>
      </p:sp>
      <p:sp>
        <p:nvSpPr>
          <p:cNvPr id="10" name="标题 1"/>
          <p:cNvSpPr txBox="1"/>
          <p:nvPr/>
        </p:nvSpPr>
        <p:spPr>
          <a:xfrm>
            <a:off x="2209800" y="2973100"/>
            <a:ext cx="3104700" cy="605353"/>
          </a:xfrm>
          <a:prstGeom prst="rect">
            <a:avLst/>
          </a:prstGeom>
          <a:noFill/>
          <a:ln>
            <a:noFill/>
          </a:ln>
        </p:spPr>
        <p:txBody>
          <a:bodyPr vert="horz" wrap="square" lIns="0" tIns="0" rIns="0" bIns="0" rtlCol="0" anchor="b"/>
          <a:lstStyle/>
          <a:p>
            <a:pPr algn="l"/>
            <a:r>
              <a:rPr kumimoji="1" lang="en-US" altLang="zh-CN" sz="1600">
                <a:ln w="12700">
                  <a:noFill/>
                </a:ln>
                <a:solidFill>
                  <a:srgbClr val="FFFFFF">
                    <a:alpha val="100000"/>
                  </a:srgbClr>
                </a:solidFill>
                <a:latin typeface="poppins-bold"/>
                <a:ea typeface="poppins-bold"/>
                <a:cs typeface="poppins-bold"/>
              </a:rPr>
              <a:t>Compliance Settings</a:t>
            </a:r>
            <a:endParaRPr kumimoji="1" lang="zh-CN" altLang="en-US"/>
          </a:p>
        </p:txBody>
      </p:sp>
      <p:sp>
        <p:nvSpPr>
          <p:cNvPr id="11"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Compliance and Legal Hold</a:t>
            </a:r>
            <a:endParaRPr kumimoji="1" lang="zh-CN" altLang="en-US"/>
          </a:p>
        </p:txBody>
      </p:sp>
      <p:cxnSp>
        <p:nvCxnSpPr>
          <p:cNvPr id="12"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dirty="0">
                <a:ln w="12700">
                  <a:noFill/>
                </a:ln>
                <a:solidFill>
                  <a:srgbClr val="FFFFFF">
                    <a:alpha val="100000"/>
                  </a:srgbClr>
                </a:solidFill>
                <a:latin typeface="poppins-bold"/>
                <a:ea typeface="poppins-bold"/>
                <a:cs typeface="poppins-bold"/>
              </a:rPr>
              <a:t>eDiscovery Features</a:t>
            </a:r>
            <a:endParaRPr kumimoji="1" lang="zh-CN" altLang="en-US" dirty="0"/>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067">
                <a:ln w="12700">
                  <a:noFill/>
                </a:ln>
                <a:solidFill>
                  <a:srgbClr val="94ACFA">
                    <a:alpha val="100000"/>
                  </a:srgbClr>
                </a:solidFill>
                <a:latin typeface="poppins-bold"/>
                <a:ea typeface="poppins-bold"/>
                <a:cs typeface="poppins-bold"/>
              </a:rPr>
              <a:t> 04</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826625" y="5356537"/>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2976391" y="5506303"/>
            <a:ext cx="424369" cy="42436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6350" cap="sq">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3713516" y="5667917"/>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2171897" y="5667917"/>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V="1">
            <a:off x="2911053" y="5049221"/>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3101" y="1286050"/>
            <a:ext cx="5040000" cy="3600000"/>
          </a:xfrm>
          <a:prstGeom prst="roundRect">
            <a:avLst>
              <a:gd name="adj" fmla="val 8402"/>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73101" y="1286051"/>
            <a:ext cx="5040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8644272" y="5351054"/>
            <a:ext cx="723900" cy="723900"/>
          </a:xfrm>
          <a:prstGeom prst="ellipse">
            <a:avLst/>
          </a:prstGeom>
          <a:noFill/>
          <a:ln w="19050" cap="sq">
            <a:solidFill>
              <a:schemeClr val="accent2"/>
            </a:solid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8791713" y="5480640"/>
            <a:ext cx="429017" cy="46473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w="6350" cap="sq">
            <a:noFill/>
            <a:miter/>
          </a:ln>
          <a:effectLst/>
        </p:spPr>
        <p:txBody>
          <a:bodyPr vert="horz" wrap="square" lIns="91440" tIns="45720" rIns="91440" bIns="45720" rtlCol="0" anchor="ctr"/>
          <a:lstStyle/>
          <a:p>
            <a:pPr algn="l"/>
            <a:endParaRPr kumimoji="1" lang="zh-CN" altLang="en-US"/>
          </a:p>
        </p:txBody>
      </p:sp>
      <p:sp>
        <p:nvSpPr>
          <p:cNvPr id="12" name="标题 1"/>
          <p:cNvSpPr txBox="1"/>
          <p:nvPr/>
        </p:nvSpPr>
        <p:spPr>
          <a:xfrm>
            <a:off x="9519315"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flipH="1">
            <a:off x="7977696"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flipV="1">
            <a:off x="8734050"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6478900" y="1272864"/>
            <a:ext cx="5040000" cy="3600000"/>
          </a:xfrm>
          <a:prstGeom prst="roundRect">
            <a:avLst>
              <a:gd name="adj" fmla="val 8402"/>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6478900" y="1272865"/>
            <a:ext cx="5040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853101" y="1463720"/>
            <a:ext cx="4686300" cy="485140"/>
          </a:xfrm>
          <a:prstGeom prst="rect">
            <a:avLst/>
          </a:prstGeom>
          <a:noFill/>
          <a:ln cap="sq">
            <a:noFill/>
          </a:ln>
        </p:spPr>
        <p:txBody>
          <a:bodyPr vert="horz" wrap="square" lIns="0" tIns="45720" rIns="0" bIns="45720" rtlCol="0" anchor="ctr"/>
          <a:lstStyle/>
          <a:p>
            <a:pPr algn="ctr"/>
            <a:r>
              <a:rPr kumimoji="1" lang="en-US" altLang="zh-CN" sz="1600">
                <a:ln w="12700">
                  <a:noFill/>
                </a:ln>
                <a:solidFill>
                  <a:srgbClr val="FFFFFF">
                    <a:alpha val="100000"/>
                  </a:srgbClr>
                </a:solidFill>
                <a:latin typeface="poppins-bold"/>
                <a:ea typeface="poppins-bold"/>
                <a:cs typeface="poppins-bold"/>
              </a:rPr>
              <a:t>Step-by-Step Process</a:t>
            </a:r>
            <a:endParaRPr kumimoji="1" lang="zh-CN" altLang="en-US"/>
          </a:p>
        </p:txBody>
      </p:sp>
      <p:sp>
        <p:nvSpPr>
          <p:cNvPr id="18" name="标题 1"/>
          <p:cNvSpPr txBox="1"/>
          <p:nvPr/>
        </p:nvSpPr>
        <p:spPr>
          <a:xfrm>
            <a:off x="853101" y="2335989"/>
            <a:ext cx="4684099" cy="2257200"/>
          </a:xfrm>
          <a:prstGeom prst="rect">
            <a:avLst/>
          </a:prstGeom>
          <a:noFill/>
          <a:ln cap="sq">
            <a:noFill/>
          </a:ln>
          <a:effectLst/>
        </p:spPr>
        <p:txBody>
          <a:bodyPr vert="horz" wrap="square" lIns="0" tIns="45720" rIns="0" bIns="45720" rtlCol="0" anchor="t"/>
          <a:lstStyle/>
          <a:p>
            <a:pPr algn="ctr"/>
            <a:r>
              <a:rPr kumimoji="1" lang="en-US" altLang="zh-CN" sz="1400" dirty="0">
                <a:ln w="12700">
                  <a:noFill/>
                </a:ln>
                <a:solidFill>
                  <a:srgbClr val="000000">
                    <a:alpha val="100000"/>
                  </a:srgbClr>
                </a:solidFill>
                <a:latin typeface="Poppins"/>
                <a:ea typeface="Poppins"/>
                <a:cs typeface="Poppins"/>
              </a:rPr>
              <a:t>The step-by-step process for creating an eDiscovery case includes defining the case, gathering information, setting objectives, and initiating case documentation to ensure compliance and systematic management.</a:t>
            </a:r>
            <a:endParaRPr kumimoji="1" lang="zh-CN" altLang="en-US" dirty="0"/>
          </a:p>
        </p:txBody>
      </p:sp>
      <p:sp>
        <p:nvSpPr>
          <p:cNvPr id="19" name="标题 1"/>
          <p:cNvSpPr txBox="1"/>
          <p:nvPr/>
        </p:nvSpPr>
        <p:spPr>
          <a:xfrm>
            <a:off x="6658900" y="1463720"/>
            <a:ext cx="4686300" cy="485140"/>
          </a:xfrm>
          <a:prstGeom prst="rect">
            <a:avLst/>
          </a:prstGeom>
          <a:noFill/>
          <a:ln cap="sq">
            <a:noFill/>
          </a:ln>
        </p:spPr>
        <p:txBody>
          <a:bodyPr vert="horz" wrap="square" lIns="0" tIns="45720" rIns="0" bIns="45720" rtlCol="0" anchor="ctr"/>
          <a:lstStyle/>
          <a:p>
            <a:pPr algn="ctr"/>
            <a:r>
              <a:rPr kumimoji="1" lang="en-US" altLang="zh-CN" sz="1600">
                <a:ln w="12700">
                  <a:noFill/>
                </a:ln>
                <a:solidFill>
                  <a:srgbClr val="FFFFFF">
                    <a:alpha val="100000"/>
                  </a:srgbClr>
                </a:solidFill>
                <a:latin typeface="poppins-bold"/>
                <a:ea typeface="poppins-bold"/>
                <a:cs typeface="poppins-bold"/>
              </a:rPr>
              <a:t>Required Permissions and Roles</a:t>
            </a:r>
            <a:endParaRPr kumimoji="1" lang="zh-CN" altLang="en-US"/>
          </a:p>
        </p:txBody>
      </p:sp>
      <p:sp>
        <p:nvSpPr>
          <p:cNvPr id="20" name="标题 1"/>
          <p:cNvSpPr txBox="1"/>
          <p:nvPr/>
        </p:nvSpPr>
        <p:spPr>
          <a:xfrm>
            <a:off x="6658900" y="2335989"/>
            <a:ext cx="4682200" cy="2257200"/>
          </a:xfrm>
          <a:prstGeom prst="rect">
            <a:avLst/>
          </a:prstGeom>
          <a:noFill/>
          <a:ln cap="sq">
            <a:noFill/>
          </a:ln>
          <a:effectLst/>
        </p:spPr>
        <p:txBody>
          <a:bodyPr vert="horz" wrap="square" lIns="0" tIns="45720" rIns="0" bIns="45720" rtlCol="0" anchor="t"/>
          <a:lstStyle/>
          <a:p>
            <a:pPr algn="ctr"/>
            <a:r>
              <a:rPr kumimoji="1" lang="en-US" altLang="zh-CN" sz="1400">
                <a:ln w="12700">
                  <a:noFill/>
                </a:ln>
                <a:solidFill>
                  <a:srgbClr val="000000">
                    <a:alpha val="100000"/>
                  </a:srgbClr>
                </a:solidFill>
                <a:latin typeface="Poppins"/>
                <a:ea typeface="Poppins"/>
                <a:cs typeface="Poppins"/>
              </a:rPr>
              <a:t>Understanding the required permissions and roles is essential for an eDiscovery case, as it involves designating specific users who can access, manage, and execute various aspects of the case to maintain security and efficiency.</a:t>
            </a:r>
            <a:endParaRPr kumimoji="1" lang="zh-CN" altLang="en-US"/>
          </a:p>
        </p:txBody>
      </p:sp>
      <p:sp>
        <p:nvSpPr>
          <p:cNvPr id="21" name="标题 1"/>
          <p:cNvSpPr txBox="1"/>
          <p:nvPr/>
        </p:nvSpPr>
        <p:spPr>
          <a:xfrm>
            <a:off x="810592" y="263750"/>
            <a:ext cx="1087848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poppins-bold"/>
                <a:ea typeface="poppins-bold"/>
                <a:cs typeface="poppins-bold"/>
              </a:rPr>
              <a:t>Creating an eDiscovery Case</a:t>
            </a:r>
            <a:endParaRPr kumimoji="1" lang="zh-CN" altLang="en-US"/>
          </a:p>
        </p:txBody>
      </p:sp>
      <p:sp>
        <p:nvSpPr>
          <p:cNvPr id="22" name="标题 1"/>
          <p:cNvSpPr txBox="1"/>
          <p:nvPr/>
        </p:nvSpPr>
        <p:spPr>
          <a:xfrm>
            <a:off x="327659" y="324821"/>
            <a:ext cx="159713" cy="159713"/>
          </a:xfrm>
          <a:prstGeom prst="rect">
            <a:avLst/>
          </a:prstGeom>
          <a:noFill/>
          <a:ln w="12700" cap="sq">
            <a:solidFill>
              <a:schemeClr val="bg1">
                <a:lumMod val="65000"/>
              </a:schemeClr>
            </a:solid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382730" y="379892"/>
            <a:ext cx="255445" cy="255445"/>
          </a:xfrm>
          <a:prstGeom prst="rect">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0400" y="3262851"/>
            <a:ext cx="5156200" cy="2145441"/>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60400" y="2259522"/>
            <a:ext cx="5156200" cy="919526"/>
          </a:xfrm>
          <a:prstGeom prst="roundRect">
            <a:avLst>
              <a:gd name="adj" fmla="val 0"/>
            </a:avLst>
          </a:prstGeom>
          <a:blipFill>
            <a:blip r:embed="rId2"/>
            <a:srcRect/>
            <a:tile tx="0" ty="0" sx="100000" sy="100000" algn="ctr"/>
          </a:blipFill>
          <a:ln w="12700" cap="flat">
            <a:noFill/>
            <a:miter/>
          </a:ln>
          <a:effectLst/>
        </p:spPr>
        <p:txBody>
          <a:bodyPr vert="horz" wrap="square" lIns="91440" tIns="45720" rIns="91440" bIns="45720" rtlCol="0" anchor="ctr"/>
          <a:lstStyle/>
          <a:p>
            <a:pPr algn="ctr"/>
            <a:endParaRPr kumimoji="1" lang="zh-CN" altLang="en-US"/>
          </a:p>
        </p:txBody>
      </p:sp>
      <p:sp>
        <p:nvSpPr>
          <p:cNvPr id="5" name="标题 1"/>
          <p:cNvSpPr txBox="1"/>
          <p:nvPr/>
        </p:nvSpPr>
        <p:spPr>
          <a:xfrm>
            <a:off x="5033473" y="4934660"/>
            <a:ext cx="596900" cy="370840"/>
          </a:xfrm>
          <a:prstGeom prst="rect">
            <a:avLst/>
          </a:prstGeom>
          <a:noFill/>
          <a:ln cap="sq">
            <a:noFill/>
          </a:ln>
        </p:spPr>
        <p:txBody>
          <a:bodyPr vert="horz" wrap="square" lIns="91440" tIns="45720" rIns="91440" bIns="45720" rtlCol="0" anchor="ctr"/>
          <a:lstStyle/>
          <a:p>
            <a:pPr algn="r"/>
            <a:r>
              <a:rPr kumimoji="1" lang="en-US" altLang="zh-CN" sz="2000">
                <a:ln w="12700">
                  <a:noFill/>
                </a:ln>
                <a:solidFill>
                  <a:srgbClr val="CCCCCC">
                    <a:alpha val="100000"/>
                  </a:srgbClr>
                </a:solidFill>
                <a:latin typeface="poppins-bold"/>
                <a:ea typeface="poppins-bold"/>
                <a:cs typeface="poppins-bold"/>
              </a:rPr>
              <a:t>01</a:t>
            </a:r>
            <a:endParaRPr kumimoji="1" lang="zh-CN" altLang="en-US"/>
          </a:p>
        </p:txBody>
      </p:sp>
      <p:sp>
        <p:nvSpPr>
          <p:cNvPr id="6" name="标题 1"/>
          <p:cNvSpPr txBox="1"/>
          <p:nvPr/>
        </p:nvSpPr>
        <p:spPr>
          <a:xfrm>
            <a:off x="660400" y="2030092"/>
            <a:ext cx="5156200" cy="145626"/>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6362700" y="3262851"/>
            <a:ext cx="5156200" cy="2145441"/>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362700" y="2259522"/>
            <a:ext cx="5156200" cy="919526"/>
          </a:xfrm>
          <a:prstGeom prst="roundRect">
            <a:avLst>
              <a:gd name="adj" fmla="val 0"/>
            </a:avLst>
          </a:prstGeom>
          <a:blipFill>
            <a:blip r:embed="rId3"/>
            <a:srcRect/>
            <a:tile tx="0" ty="0" sx="100000" sy="100000" algn="ctr"/>
          </a:blipFill>
          <a:ln w="12700" cap="flat">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10806893" y="4934660"/>
            <a:ext cx="640080" cy="370840"/>
          </a:xfrm>
          <a:prstGeom prst="rect">
            <a:avLst/>
          </a:prstGeom>
          <a:noFill/>
          <a:ln cap="sq">
            <a:noFill/>
          </a:ln>
        </p:spPr>
        <p:txBody>
          <a:bodyPr vert="horz" wrap="square" lIns="91440" tIns="45720" rIns="91440" bIns="45720" rtlCol="0" anchor="ctr"/>
          <a:lstStyle/>
          <a:p>
            <a:pPr algn="r"/>
            <a:r>
              <a:rPr kumimoji="1" lang="en-US" altLang="zh-CN" sz="2000">
                <a:ln w="12700">
                  <a:noFill/>
                </a:ln>
                <a:solidFill>
                  <a:srgbClr val="CCCCCC">
                    <a:alpha val="100000"/>
                  </a:srgbClr>
                </a:solidFill>
                <a:latin typeface="poppins-bold"/>
                <a:ea typeface="poppins-bold"/>
                <a:cs typeface="poppins-bold"/>
              </a:rPr>
              <a:t>02</a:t>
            </a:r>
            <a:endParaRPr kumimoji="1" lang="zh-CN" altLang="en-US"/>
          </a:p>
        </p:txBody>
      </p:sp>
      <p:sp>
        <p:nvSpPr>
          <p:cNvPr id="10" name="标题 1"/>
          <p:cNvSpPr txBox="1"/>
          <p:nvPr/>
        </p:nvSpPr>
        <p:spPr>
          <a:xfrm>
            <a:off x="6362700" y="2030092"/>
            <a:ext cx="5156200" cy="145626"/>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952500" y="3615926"/>
            <a:ext cx="4572000" cy="459740"/>
          </a:xfrm>
          <a:prstGeom prst="rect">
            <a:avLst/>
          </a:prstGeom>
          <a:noFill/>
          <a:ln w="12700" cap="sq">
            <a:noFill/>
            <a:miter/>
          </a:ln>
        </p:spPr>
        <p:txBody>
          <a:bodyPr vert="horz" wrap="square" lIns="91440" tIns="45720" rIns="91440" bIns="45720" rtlCol="0" anchor="b"/>
          <a:lstStyle/>
          <a:p>
            <a:pPr algn="l"/>
            <a:r>
              <a:rPr kumimoji="1" lang="en-US" altLang="zh-CN" sz="1600">
                <a:ln w="12700">
                  <a:noFill/>
                </a:ln>
                <a:solidFill>
                  <a:srgbClr val="000000">
                    <a:alpha val="100000"/>
                  </a:srgbClr>
                </a:solidFill>
                <a:latin typeface="poppins-bold"/>
                <a:ea typeface="poppins-bold"/>
                <a:cs typeface="poppins-bold"/>
              </a:rPr>
              <a:t>Setting Search Criteria</a:t>
            </a:r>
            <a:endParaRPr kumimoji="1" lang="zh-CN" altLang="en-US"/>
          </a:p>
        </p:txBody>
      </p:sp>
      <p:sp>
        <p:nvSpPr>
          <p:cNvPr id="12" name="标题 1"/>
          <p:cNvSpPr txBox="1"/>
          <p:nvPr/>
        </p:nvSpPr>
        <p:spPr>
          <a:xfrm>
            <a:off x="950825" y="4052366"/>
            <a:ext cx="4575351" cy="824434"/>
          </a:xfrm>
          <a:prstGeom prst="rect">
            <a:avLst/>
          </a:prstGeom>
          <a:noFill/>
          <a:ln w="12700" cap="sq">
            <a:noFill/>
            <a:miter/>
          </a:ln>
        </p:spPr>
        <p:txBody>
          <a:bodyPr vert="horz" wrap="square" lIns="91440" tIns="45720" rIns="91440" bIns="45720" rtlCol="0" anchor="t"/>
          <a:lstStyle/>
          <a:p>
            <a:pPr algn="l"/>
            <a:r>
              <a:rPr kumimoji="1" lang="en-US" altLang="zh-CN" sz="1017">
                <a:ln w="12700">
                  <a:noFill/>
                </a:ln>
                <a:solidFill>
                  <a:srgbClr val="666666">
                    <a:alpha val="100000"/>
                  </a:srgbClr>
                </a:solidFill>
                <a:latin typeface="Poppins"/>
                <a:ea typeface="Poppins"/>
                <a:cs typeface="Poppins"/>
              </a:rPr>
              <a:t>Setting search criteria involves defining specific parameters to efficiently locate relevant data. This includes keyword selection, date ranges, and data types that align with the case’s objectives and legal requirements.</a:t>
            </a:r>
            <a:endParaRPr kumimoji="1" lang="zh-CN" altLang="en-US"/>
          </a:p>
        </p:txBody>
      </p:sp>
      <p:sp>
        <p:nvSpPr>
          <p:cNvPr id="13" name="标题 1"/>
          <p:cNvSpPr txBox="1"/>
          <p:nvPr/>
        </p:nvSpPr>
        <p:spPr>
          <a:xfrm>
            <a:off x="6654800" y="3615926"/>
            <a:ext cx="4572000" cy="459740"/>
          </a:xfrm>
          <a:prstGeom prst="rect">
            <a:avLst/>
          </a:prstGeom>
          <a:noFill/>
          <a:ln w="12700" cap="sq">
            <a:noFill/>
            <a:miter/>
          </a:ln>
        </p:spPr>
        <p:txBody>
          <a:bodyPr vert="horz" wrap="square" lIns="91440" tIns="45720" rIns="91440" bIns="45720" rtlCol="0" anchor="b"/>
          <a:lstStyle/>
          <a:p>
            <a:pPr algn="l"/>
            <a:r>
              <a:rPr kumimoji="1" lang="en-US" altLang="zh-CN" sz="1600">
                <a:ln w="12700">
                  <a:noFill/>
                </a:ln>
                <a:solidFill>
                  <a:srgbClr val="000000">
                    <a:alpha val="100000"/>
                  </a:srgbClr>
                </a:solidFill>
                <a:latin typeface="poppins-bold"/>
                <a:ea typeface="poppins-bold"/>
                <a:cs typeface="poppins-bold"/>
              </a:rPr>
              <a:t>Managing Custodians and Data Sources</a:t>
            </a:r>
            <a:endParaRPr kumimoji="1" lang="zh-CN" altLang="en-US"/>
          </a:p>
        </p:txBody>
      </p:sp>
      <p:sp>
        <p:nvSpPr>
          <p:cNvPr id="14" name="标题 1"/>
          <p:cNvSpPr txBox="1"/>
          <p:nvPr/>
        </p:nvSpPr>
        <p:spPr>
          <a:xfrm>
            <a:off x="6653124" y="4052366"/>
            <a:ext cx="4575351" cy="826000"/>
          </a:xfrm>
          <a:prstGeom prst="rect">
            <a:avLst/>
          </a:prstGeom>
          <a:noFill/>
          <a:ln w="12700" cap="sq">
            <a:noFill/>
            <a:miter/>
          </a:ln>
        </p:spPr>
        <p:txBody>
          <a:bodyPr vert="horz" wrap="square" lIns="91440" tIns="45720" rIns="91440" bIns="45720" rtlCol="0" anchor="t"/>
          <a:lstStyle/>
          <a:p>
            <a:pPr algn="l"/>
            <a:r>
              <a:rPr kumimoji="1" lang="en-US" altLang="zh-CN" sz="1017">
                <a:ln w="12700">
                  <a:noFill/>
                </a:ln>
                <a:solidFill>
                  <a:srgbClr val="666666">
                    <a:alpha val="100000"/>
                  </a:srgbClr>
                </a:solidFill>
                <a:latin typeface="Poppins"/>
                <a:ea typeface="Poppins"/>
                <a:cs typeface="Poppins"/>
              </a:rPr>
              <a:t>Effective management of custodians and data sources is crucial for eDiscovery. It entails identifying key individuals who possess relevant information and the various repositories where data is stored, ensuring a comprehensive collection process.</a:t>
            </a:r>
            <a:endParaRPr kumimoji="1" lang="zh-CN" altLang="en-US"/>
          </a:p>
        </p:txBody>
      </p:sp>
      <p:sp>
        <p:nvSpPr>
          <p:cNvPr id="15" name="标题 1"/>
          <p:cNvSpPr txBox="1"/>
          <p:nvPr/>
        </p:nvSpPr>
        <p:spPr>
          <a:xfrm>
            <a:off x="810592" y="263750"/>
            <a:ext cx="1087848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poppins-bold"/>
                <a:ea typeface="poppins-bold"/>
                <a:cs typeface="poppins-bold"/>
              </a:rPr>
              <a:t>Configuring Case Settings</a:t>
            </a:r>
            <a:endParaRPr kumimoji="1" lang="zh-CN" altLang="en-US"/>
          </a:p>
        </p:txBody>
      </p:sp>
      <p:sp>
        <p:nvSpPr>
          <p:cNvPr id="16" name="标题 1"/>
          <p:cNvSpPr txBox="1"/>
          <p:nvPr/>
        </p:nvSpPr>
        <p:spPr>
          <a:xfrm>
            <a:off x="327659" y="324821"/>
            <a:ext cx="159713" cy="159713"/>
          </a:xfrm>
          <a:prstGeom prst="rect">
            <a:avLst/>
          </a:prstGeom>
          <a:noFill/>
          <a:ln w="12700" cap="sq">
            <a:solidFill>
              <a:schemeClr val="bg1">
                <a:lumMod val="65000"/>
              </a:schemeClr>
            </a:solid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382730" y="379892"/>
            <a:ext cx="255445" cy="255445"/>
          </a:xfrm>
          <a:prstGeom prst="rect">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0400" y="1694325"/>
            <a:ext cx="864000" cy="864000"/>
          </a:xfrm>
          <a:prstGeom prst="roundRect">
            <a:avLst/>
          </a:prstGeom>
          <a:gradFill>
            <a:gsLst>
              <a:gs pos="1000">
                <a:schemeClr val="accent1">
                  <a:lumMod val="60000"/>
                  <a:lumOff val="40000"/>
                </a:schemeClr>
              </a:gs>
              <a:gs pos="100000">
                <a:schemeClr val="accent1"/>
              </a:gs>
            </a:gsLst>
            <a:lin ang="3000000" scaled="0"/>
          </a:gradFill>
          <a:ln w="25400" cap="flat">
            <a:solidFill>
              <a:schemeClr val="bg1"/>
            </a:solidFill>
            <a:miter/>
          </a:ln>
          <a:effectLst>
            <a:outerShdw blurRad="381000" dist="127000" dir="3000000" algn="t" rotWithShape="0">
              <a:schemeClr val="accent1">
                <a:alpha val="20000"/>
              </a:schemeClr>
            </a:outerShdw>
          </a:effectLst>
        </p:spPr>
        <p:txBody>
          <a:bodyPr vert="horz" wrap="square" lIns="91440" tIns="45720" rIns="91440" bIns="45720" rtlCol="0" anchor="ctr"/>
          <a:lstStyle/>
          <a:p>
            <a:pPr algn="l"/>
            <a:endParaRPr kumimoji="1" lang="zh-CN" altLang="en-US"/>
          </a:p>
        </p:txBody>
      </p:sp>
      <p:sp>
        <p:nvSpPr>
          <p:cNvPr id="4" name="标题 1"/>
          <p:cNvSpPr txBox="1"/>
          <p:nvPr/>
        </p:nvSpPr>
        <p:spPr>
          <a:xfrm>
            <a:off x="860464" y="1947663"/>
            <a:ext cx="432000" cy="357324"/>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0399" y="2826235"/>
            <a:ext cx="5045271" cy="720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Techniques for Effective Searching</a:t>
            </a:r>
            <a:endParaRPr kumimoji="1" lang="zh-CN" altLang="en-US"/>
          </a:p>
        </p:txBody>
      </p:sp>
      <p:sp>
        <p:nvSpPr>
          <p:cNvPr id="6" name="标题 1"/>
          <p:cNvSpPr txBox="1"/>
          <p:nvPr/>
        </p:nvSpPr>
        <p:spPr>
          <a:xfrm>
            <a:off x="660399" y="3675465"/>
            <a:ext cx="5045271" cy="2021610"/>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Utilizing Boolean operators, keyword selection, and advanced filtering strategies enhances the efficiency and accuracy of eDiscovery searches, ensuring relevant results are prioritized.</a:t>
            </a:r>
            <a:endParaRPr kumimoji="1" lang="zh-CN" altLang="en-US"/>
          </a:p>
        </p:txBody>
      </p:sp>
      <p:sp>
        <p:nvSpPr>
          <p:cNvPr id="7" name="标题 1"/>
          <p:cNvSpPr txBox="1"/>
          <p:nvPr/>
        </p:nvSpPr>
        <p:spPr>
          <a:xfrm>
            <a:off x="6469904" y="1694325"/>
            <a:ext cx="864000" cy="864000"/>
          </a:xfrm>
          <a:prstGeom prst="roundRect">
            <a:avLst/>
          </a:prstGeom>
          <a:gradFill>
            <a:gsLst>
              <a:gs pos="1000">
                <a:schemeClr val="accent2">
                  <a:lumMod val="60000"/>
                  <a:lumOff val="40000"/>
                </a:schemeClr>
              </a:gs>
              <a:gs pos="100000">
                <a:schemeClr val="accent2"/>
              </a:gs>
            </a:gsLst>
            <a:lin ang="3000000" scaled="0"/>
          </a:gradFill>
          <a:ln w="25400" cap="flat">
            <a:solidFill>
              <a:schemeClr val="bg1"/>
            </a:solidFill>
            <a:miter/>
          </a:ln>
          <a:effectLst>
            <a:outerShdw blurRad="381000" dist="127000" dir="3000000" algn="t" rotWithShape="0">
              <a:schemeClr val="accent2">
                <a:alpha val="20000"/>
              </a:schemeClr>
            </a:outerShdw>
          </a:effectLst>
        </p:spPr>
        <p:txBody>
          <a:bodyPr vert="horz" wrap="square" lIns="91440" tIns="45720" rIns="91440" bIns="45720" rtlCol="0" anchor="ctr"/>
          <a:lstStyle/>
          <a:p>
            <a:pPr algn="l"/>
            <a:endParaRPr kumimoji="1" lang="zh-CN" altLang="en-US"/>
          </a:p>
        </p:txBody>
      </p:sp>
      <p:sp>
        <p:nvSpPr>
          <p:cNvPr id="8" name="标题 1"/>
          <p:cNvSpPr txBox="1"/>
          <p:nvPr/>
        </p:nvSpPr>
        <p:spPr>
          <a:xfrm>
            <a:off x="6685904" y="1910325"/>
            <a:ext cx="432000" cy="43200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6473629" y="2826235"/>
            <a:ext cx="5045271" cy="720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Analyzing Search Results</a:t>
            </a:r>
            <a:endParaRPr kumimoji="1" lang="zh-CN" altLang="en-US"/>
          </a:p>
        </p:txBody>
      </p:sp>
      <p:sp>
        <p:nvSpPr>
          <p:cNvPr id="10" name="标题 1"/>
          <p:cNvSpPr txBox="1"/>
          <p:nvPr/>
        </p:nvSpPr>
        <p:spPr>
          <a:xfrm>
            <a:off x="6473629" y="3675465"/>
            <a:ext cx="5045271" cy="2021610"/>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A systematic approach to analyzing search results involves assessing relevance, identifying patterns, and evaluating data quality, which assists in making informed legal decisions.</a:t>
            </a:r>
            <a:endParaRPr kumimoji="1" lang="zh-CN" altLang="en-US"/>
          </a:p>
        </p:txBody>
      </p:sp>
      <p:sp>
        <p:nvSpPr>
          <p:cNvPr id="11" name="标题 1"/>
          <p:cNvSpPr txBox="1"/>
          <p:nvPr/>
        </p:nvSpPr>
        <p:spPr>
          <a:xfrm>
            <a:off x="810592" y="263750"/>
            <a:ext cx="1087848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poppins-bold"/>
                <a:ea typeface="poppins-bold"/>
                <a:cs typeface="poppins-bold"/>
              </a:rPr>
              <a:t>Executing Searches</a:t>
            </a:r>
            <a:endParaRPr kumimoji="1" lang="zh-CN" altLang="en-US"/>
          </a:p>
        </p:txBody>
      </p:sp>
      <p:sp>
        <p:nvSpPr>
          <p:cNvPr id="12" name="标题 1"/>
          <p:cNvSpPr txBox="1"/>
          <p:nvPr/>
        </p:nvSpPr>
        <p:spPr>
          <a:xfrm>
            <a:off x="327659" y="324821"/>
            <a:ext cx="159713" cy="159713"/>
          </a:xfrm>
          <a:prstGeom prst="rect">
            <a:avLst/>
          </a:prstGeom>
          <a:noFill/>
          <a:ln w="12700" cap="sq">
            <a:solidFill>
              <a:schemeClr val="bg1">
                <a:lumMod val="65000"/>
              </a:schemeClr>
            </a:solid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382730" y="379892"/>
            <a:ext cx="255445" cy="255445"/>
          </a:xfrm>
          <a:prstGeom prst="rect">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150937" y="2155850"/>
            <a:ext cx="7593263" cy="1415075"/>
          </a:xfrm>
          <a:prstGeom prst="roundRect">
            <a:avLst>
              <a:gd name="adj" fmla="val 10000"/>
            </a:avLst>
          </a:prstGeom>
          <a:solidFill>
            <a:schemeClr val="tx1">
              <a:lumMod val="25000"/>
              <a:lumOff val="75000"/>
              <a:alpha val="20000"/>
            </a:schemeClr>
          </a:solidFill>
          <a:ln w="6055" cap="flat">
            <a:noFill/>
            <a:miter/>
          </a:ln>
        </p:spPr>
        <p:txBody>
          <a:bodyPr vert="horz" wrap="square" lIns="91440" tIns="45720" rIns="91440" bIns="45720" rtlCol="0" anchor="ctr"/>
          <a:lstStyle/>
          <a:p>
            <a:pPr algn="l"/>
            <a:endParaRPr kumimoji="1" lang="zh-CN" altLang="en-US"/>
          </a:p>
        </p:txBody>
      </p:sp>
      <p:sp>
        <p:nvSpPr>
          <p:cNvPr id="4" name="标题 1"/>
          <p:cNvSpPr txBox="1"/>
          <p:nvPr/>
        </p:nvSpPr>
        <p:spPr>
          <a:xfrm>
            <a:off x="3366937" y="2593387"/>
            <a:ext cx="540000" cy="540000"/>
          </a:xfrm>
          <a:prstGeom prst="ellipse">
            <a:avLst/>
          </a:prstGeom>
          <a:solidFill>
            <a:schemeClr val="accent1"/>
          </a:solidFill>
          <a:ln>
            <a:noFill/>
          </a:ln>
        </p:spPr>
        <p:txBody>
          <a:bodyPr vert="horz" wrap="none" lIns="108000" tIns="108000" rIns="108000" bIns="108000" rtlCol="0" anchor="ctr"/>
          <a:lstStyle/>
          <a:p>
            <a:pPr algn="ctr"/>
            <a:r>
              <a:rPr kumimoji="1" lang="en-US" altLang="zh-CN" sz="2000">
                <a:ln w="12700">
                  <a:noFill/>
                </a:ln>
                <a:solidFill>
                  <a:srgbClr val="FFFFFF">
                    <a:alpha val="100000"/>
                  </a:srgbClr>
                </a:solidFill>
                <a:latin typeface="poppins-bold"/>
                <a:ea typeface="poppins-bold"/>
                <a:cs typeface="poppins-bold"/>
              </a:rPr>
              <a:t>01</a:t>
            </a:r>
            <a:endParaRPr kumimoji="1" lang="zh-CN" altLang="en-US"/>
          </a:p>
        </p:txBody>
      </p:sp>
      <p:sp>
        <p:nvSpPr>
          <p:cNvPr id="5" name="标题 1"/>
          <p:cNvSpPr txBox="1"/>
          <p:nvPr/>
        </p:nvSpPr>
        <p:spPr>
          <a:xfrm>
            <a:off x="3150937" y="3924924"/>
            <a:ext cx="7593263" cy="1453175"/>
          </a:xfrm>
          <a:prstGeom prst="roundRect">
            <a:avLst>
              <a:gd name="adj" fmla="val 10000"/>
            </a:avLst>
          </a:prstGeom>
          <a:solidFill>
            <a:schemeClr val="tx1">
              <a:lumMod val="25000"/>
              <a:lumOff val="75000"/>
              <a:alpha val="20000"/>
            </a:schemeClr>
          </a:solidFill>
          <a:ln w="6055"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3366937" y="4381511"/>
            <a:ext cx="540000" cy="540000"/>
          </a:xfrm>
          <a:prstGeom prst="ellipse">
            <a:avLst/>
          </a:prstGeom>
          <a:solidFill>
            <a:schemeClr val="accent1"/>
          </a:solidFill>
          <a:ln>
            <a:noFill/>
          </a:ln>
        </p:spPr>
        <p:txBody>
          <a:bodyPr vert="horz" wrap="none" lIns="108000" tIns="108000" rIns="108000" bIns="108000" rtlCol="0" anchor="ctr"/>
          <a:lstStyle/>
          <a:p>
            <a:pPr algn="ctr"/>
            <a:r>
              <a:rPr kumimoji="1" lang="en-US" altLang="zh-CN" sz="2000">
                <a:ln w="12700">
                  <a:noFill/>
                </a:ln>
                <a:solidFill>
                  <a:srgbClr val="FFFFFF">
                    <a:alpha val="100000"/>
                  </a:srgbClr>
                </a:solidFill>
                <a:latin typeface="poppins-bold"/>
                <a:ea typeface="poppins-bold"/>
                <a:cs typeface="poppins-bold"/>
              </a:rPr>
              <a:t>02</a:t>
            </a:r>
            <a:endParaRPr kumimoji="1" lang="zh-CN" altLang="en-US"/>
          </a:p>
        </p:txBody>
      </p:sp>
      <p:sp>
        <p:nvSpPr>
          <p:cNvPr id="7" name="标题 1"/>
          <p:cNvSpPr txBox="1"/>
          <p:nvPr/>
        </p:nvSpPr>
        <p:spPr>
          <a:xfrm>
            <a:off x="0" y="1168241"/>
            <a:ext cx="2616360" cy="5207319"/>
          </a:xfrm>
          <a:custGeom>
            <a:avLst/>
            <a:gdLst>
              <a:gd name="connsiteX0" fmla="*/ 0 w 2286000"/>
              <a:gd name="connsiteY0" fmla="*/ 0 h 4572000"/>
              <a:gd name="connsiteX1" fmla="*/ 2286000 w 2286000"/>
              <a:gd name="connsiteY1" fmla="*/ 2286000 h 4572000"/>
              <a:gd name="connsiteX2" fmla="*/ 0 w 2286000"/>
              <a:gd name="connsiteY2" fmla="*/ 4572000 h 4572000"/>
            </a:gdLst>
            <a:ahLst/>
            <a:cxnLst/>
            <a:rect l="l" t="t" r="r" b="b"/>
            <a:pathLst>
              <a:path w="2286000" h="4572000">
                <a:moveTo>
                  <a:pt x="0" y="0"/>
                </a:moveTo>
                <a:cubicBezTo>
                  <a:pt x="1262523" y="0"/>
                  <a:pt x="2286000" y="1023477"/>
                  <a:pt x="2286000" y="2286000"/>
                </a:cubicBezTo>
                <a:cubicBezTo>
                  <a:pt x="2286000" y="3548523"/>
                  <a:pt x="1262523" y="4572000"/>
                  <a:pt x="0" y="4572000"/>
                </a:cubicBezTo>
                <a:close/>
              </a:path>
            </a:pathLst>
          </a:custGeom>
          <a:solidFill>
            <a:schemeClr val="accent1"/>
          </a:solidFill>
          <a:ln w="12700" cap="flat">
            <a:noFill/>
            <a:miter/>
          </a:ln>
        </p:spPr>
        <p:txBody>
          <a:bodyPr vert="horz" wrap="square" lIns="91440" tIns="93600" rIns="91440" bIns="45720" rtlCol="0" anchor="ctr"/>
          <a:lstStyle/>
          <a:p>
            <a:pPr algn="ctr"/>
            <a:endParaRPr kumimoji="1" lang="zh-CN" altLang="en-US"/>
          </a:p>
        </p:txBody>
      </p:sp>
      <p:sp>
        <p:nvSpPr>
          <p:cNvPr id="8" name="标题 1"/>
          <p:cNvSpPr txBox="1"/>
          <p:nvPr/>
        </p:nvSpPr>
        <p:spPr>
          <a:xfrm>
            <a:off x="4148951" y="2235200"/>
            <a:ext cx="5905500" cy="487875"/>
          </a:xfrm>
          <a:prstGeom prst="rect">
            <a:avLst/>
          </a:prstGeom>
          <a:noFill/>
          <a:ln cap="sq">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Data Export Options</a:t>
            </a:r>
            <a:endParaRPr kumimoji="1" lang="zh-CN" altLang="en-US"/>
          </a:p>
        </p:txBody>
      </p:sp>
      <p:sp>
        <p:nvSpPr>
          <p:cNvPr id="9" name="标题 1"/>
          <p:cNvSpPr txBox="1"/>
          <p:nvPr/>
        </p:nvSpPr>
        <p:spPr>
          <a:xfrm>
            <a:off x="4148951" y="2731171"/>
            <a:ext cx="5956300" cy="735930"/>
          </a:xfrm>
          <a:prstGeom prst="rect">
            <a:avLst/>
          </a:prstGeom>
          <a:noFill/>
          <a:ln cap="sq">
            <a:noFill/>
          </a:ln>
        </p:spPr>
        <p:txBody>
          <a:bodyPr vert="horz" wrap="square" lIns="0" tIns="0" rIns="0" bIns="0" rtlCol="0" anchor="t"/>
          <a:lstStyle/>
          <a:p>
            <a:pPr algn="l"/>
            <a:r>
              <a:rPr kumimoji="1" lang="en-US" altLang="zh-CN" sz="1018">
                <a:ln w="12700">
                  <a:noFill/>
                </a:ln>
                <a:solidFill>
                  <a:srgbClr val="000000">
                    <a:alpha val="100000"/>
                  </a:srgbClr>
                </a:solidFill>
                <a:latin typeface="Poppins"/>
                <a:ea typeface="Poppins"/>
                <a:cs typeface="Poppins"/>
              </a:rPr>
              <a:t>Various data export options, including formats such as PST, PDF, and CSV, facilitate the transfer of information to necessary platforms while maintaining data integrity and accessibility.</a:t>
            </a:r>
            <a:endParaRPr kumimoji="1" lang="zh-CN" altLang="en-US"/>
          </a:p>
        </p:txBody>
      </p:sp>
      <p:sp>
        <p:nvSpPr>
          <p:cNvPr id="10" name="标题 1"/>
          <p:cNvSpPr txBox="1"/>
          <p:nvPr/>
        </p:nvSpPr>
        <p:spPr>
          <a:xfrm>
            <a:off x="4148951" y="4038600"/>
            <a:ext cx="6007100" cy="487875"/>
          </a:xfrm>
          <a:prstGeom prst="rect">
            <a:avLst/>
          </a:prstGeom>
          <a:noFill/>
          <a:ln cap="sq">
            <a:noFill/>
          </a:ln>
        </p:spPr>
        <p:txBody>
          <a:bodyPr vert="horz" wrap="square" lIns="0" tIns="0" rIns="0" bIns="0" rtlCol="0" anchor="b"/>
          <a:lstStyle/>
          <a:p>
            <a:pPr algn="l"/>
            <a:r>
              <a:rPr kumimoji="1" lang="en-US" altLang="zh-CN" sz="1600">
                <a:ln w="12700">
                  <a:noFill/>
                </a:ln>
                <a:solidFill>
                  <a:srgbClr val="000000">
                    <a:alpha val="100000"/>
                  </a:srgbClr>
                </a:solidFill>
                <a:latin typeface="poppins-bold"/>
                <a:ea typeface="poppins-bold"/>
                <a:cs typeface="poppins-bold"/>
              </a:rPr>
              <a:t>Reviewing and Organizing Evidence</a:t>
            </a:r>
            <a:endParaRPr kumimoji="1" lang="zh-CN" altLang="en-US"/>
          </a:p>
        </p:txBody>
      </p:sp>
      <p:sp>
        <p:nvSpPr>
          <p:cNvPr id="11" name="标题 1"/>
          <p:cNvSpPr txBox="1"/>
          <p:nvPr/>
        </p:nvSpPr>
        <p:spPr>
          <a:xfrm>
            <a:off x="4148951" y="4547270"/>
            <a:ext cx="6045200" cy="761330"/>
          </a:xfrm>
          <a:prstGeom prst="rect">
            <a:avLst/>
          </a:prstGeom>
          <a:noFill/>
          <a:ln cap="sq">
            <a:noFill/>
          </a:ln>
        </p:spPr>
        <p:txBody>
          <a:bodyPr vert="horz" wrap="square" lIns="0" tIns="0" rIns="0" bIns="0" rtlCol="0" anchor="t"/>
          <a:lstStyle/>
          <a:p>
            <a:pPr algn="l"/>
            <a:r>
              <a:rPr kumimoji="1" lang="en-US" altLang="zh-CN" sz="1027">
                <a:ln w="12700">
                  <a:noFill/>
                </a:ln>
                <a:solidFill>
                  <a:srgbClr val="000000">
                    <a:alpha val="100000"/>
                  </a:srgbClr>
                </a:solidFill>
                <a:latin typeface="Poppins"/>
                <a:ea typeface="Poppins"/>
                <a:cs typeface="Poppins"/>
              </a:rPr>
              <a:t>Effective reviewing and organizing of evidence involves categorizing materials, highlighting key documents, and creating a coherent structure that supports case preparation and analysis.</a:t>
            </a:r>
            <a:endParaRPr kumimoji="1" lang="zh-CN" altLang="en-US"/>
          </a:p>
        </p:txBody>
      </p:sp>
      <p:sp>
        <p:nvSpPr>
          <p:cNvPr id="12" name="标题 1"/>
          <p:cNvSpPr txBox="1"/>
          <p:nvPr/>
        </p:nvSpPr>
        <p:spPr>
          <a:xfrm>
            <a:off x="810592" y="263750"/>
            <a:ext cx="10878487" cy="432000"/>
          </a:xfrm>
          <a:prstGeom prst="rect">
            <a:avLst/>
          </a:prstGeom>
          <a:noFill/>
          <a:ln>
            <a:noFill/>
          </a:ln>
        </p:spPr>
        <p:txBody>
          <a:bodyPr vert="horz" wrap="square" lIns="0" tIns="0" rIns="0" bIns="0" rtlCol="0" anchor="ctr"/>
          <a:lstStyle/>
          <a:p>
            <a:pPr algn="l"/>
            <a:r>
              <a:rPr kumimoji="1" lang="en-US" altLang="zh-CN" sz="3200">
                <a:ln w="12700">
                  <a:noFill/>
                </a:ln>
                <a:solidFill>
                  <a:srgbClr val="000000">
                    <a:alpha val="100000"/>
                  </a:srgbClr>
                </a:solidFill>
                <a:latin typeface="poppins-bold"/>
                <a:ea typeface="poppins-bold"/>
                <a:cs typeface="poppins-bold"/>
              </a:rPr>
              <a:t>Exporting and Reviewing Data</a:t>
            </a:r>
            <a:endParaRPr kumimoji="1" lang="zh-CN" altLang="en-US"/>
          </a:p>
        </p:txBody>
      </p:sp>
      <p:sp>
        <p:nvSpPr>
          <p:cNvPr id="13" name="标题 1"/>
          <p:cNvSpPr txBox="1"/>
          <p:nvPr/>
        </p:nvSpPr>
        <p:spPr>
          <a:xfrm>
            <a:off x="327659" y="324821"/>
            <a:ext cx="159713" cy="159713"/>
          </a:xfrm>
          <a:prstGeom prst="rect">
            <a:avLst/>
          </a:prstGeom>
          <a:noFill/>
          <a:ln w="12700" cap="sq">
            <a:solidFill>
              <a:schemeClr val="bg1">
                <a:lumMod val="65000"/>
              </a:schemeClr>
            </a:solid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382730" y="379892"/>
            <a:ext cx="255445" cy="255445"/>
          </a:xfrm>
          <a:prstGeom prst="rect">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Overview of eDiscovery in Microsoft Purview</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8000">
                <a:ln w="12700">
                  <a:noFill/>
                </a:ln>
                <a:solidFill>
                  <a:srgbClr val="94ACFA">
                    <a:alpha val="100000"/>
                  </a:srgbClr>
                </a:solidFill>
                <a:latin typeface="poppins-bold"/>
                <a:ea typeface="poppins-bold"/>
                <a:cs typeface="poppins-bold"/>
              </a:rPr>
              <a:t> 01</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440183" y="1673231"/>
            <a:ext cx="3960000" cy="3960613"/>
          </a:xfrm>
          <a:prstGeom prst="roundRect">
            <a:avLst>
              <a:gd name="adj" fmla="val 3543"/>
            </a:avLst>
          </a:prstGeom>
          <a:solidFill>
            <a:schemeClr val="bg1"/>
          </a:solidFill>
          <a:ln w="12700" cap="sq">
            <a:noFill/>
            <a:miter/>
          </a:ln>
          <a:effectLst>
            <a:outerShdw blurRad="71323" sx="102000" sy="102000" algn="ctr" rotWithShape="0">
              <a:schemeClr val="accent1">
                <a:alpha val="8000"/>
              </a:schemeClr>
            </a:outerShdw>
          </a:effectLst>
        </p:spPr>
        <p:txBody>
          <a:bodyPr vert="horz" wrap="square" lIns="85588" tIns="42794" rIns="85588" bIns="42794" rtlCol="0" anchor="ctr"/>
          <a:lstStyle/>
          <a:p>
            <a:pPr algn="ctr"/>
            <a:endParaRPr kumimoji="1" lang="zh-CN" altLang="en-US"/>
          </a:p>
        </p:txBody>
      </p:sp>
      <p:sp>
        <p:nvSpPr>
          <p:cNvPr id="4" name="标题 1"/>
          <p:cNvSpPr txBox="1"/>
          <p:nvPr/>
        </p:nvSpPr>
        <p:spPr>
          <a:xfrm rot="5400000">
            <a:off x="7880477" y="631633"/>
            <a:ext cx="811920" cy="3692506"/>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1779117" y="1673231"/>
            <a:ext cx="3960000" cy="3960613"/>
          </a:xfrm>
          <a:prstGeom prst="roundRect">
            <a:avLst>
              <a:gd name="adj" fmla="val 3543"/>
            </a:avLst>
          </a:prstGeom>
          <a:solidFill>
            <a:schemeClr val="bg1"/>
          </a:solidFill>
          <a:ln w="12700" cap="sq">
            <a:noFill/>
            <a:miter/>
          </a:ln>
          <a:effectLst>
            <a:outerShdw blurRad="71323" sx="102000" sy="102000" algn="ctr" rotWithShape="0">
              <a:schemeClr val="accent1">
                <a:alpha val="8000"/>
              </a:schemeClr>
            </a:outerShdw>
          </a:effectLst>
        </p:spPr>
        <p:txBody>
          <a:bodyPr vert="horz" wrap="square" lIns="85588" tIns="42794" rIns="85588" bIns="42794" rtlCol="0" anchor="ctr"/>
          <a:lstStyle/>
          <a:p>
            <a:pPr algn="ctr"/>
            <a:endParaRPr kumimoji="1" lang="zh-CN" altLang="en-US"/>
          </a:p>
        </p:txBody>
      </p:sp>
      <p:sp>
        <p:nvSpPr>
          <p:cNvPr id="6" name="标题 1"/>
          <p:cNvSpPr txBox="1"/>
          <p:nvPr/>
        </p:nvSpPr>
        <p:spPr>
          <a:xfrm>
            <a:off x="2171890" y="3096670"/>
            <a:ext cx="3420000" cy="2011148"/>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Role-based permissions are defined by the specific roles assigned to users, enabling access to resources based on their job functions and responsibilities.</a:t>
            </a:r>
            <a:endParaRPr kumimoji="1" lang="zh-CN" altLang="en-US" dirty="0"/>
          </a:p>
        </p:txBody>
      </p:sp>
      <p:sp>
        <p:nvSpPr>
          <p:cNvPr id="7" name="标题 1"/>
          <p:cNvSpPr txBox="1"/>
          <p:nvPr/>
        </p:nvSpPr>
        <p:spPr>
          <a:xfrm rot="16200000">
            <a:off x="3486903" y="631634"/>
            <a:ext cx="811920" cy="3692506"/>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2379554" y="2104774"/>
            <a:ext cx="3026618" cy="746225"/>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Role-Based Permissions</a:t>
            </a:r>
            <a:endParaRPr kumimoji="1" lang="zh-CN" altLang="en-US"/>
          </a:p>
        </p:txBody>
      </p:sp>
      <p:sp>
        <p:nvSpPr>
          <p:cNvPr id="9" name="标题 1"/>
          <p:cNvSpPr txBox="1"/>
          <p:nvPr/>
        </p:nvSpPr>
        <p:spPr>
          <a:xfrm>
            <a:off x="6708594" y="3096670"/>
            <a:ext cx="3420000" cy="2003639"/>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User-specific permissions allow customization of access levels for individual users, providing more tailored control over who can see and interact with particular data.</a:t>
            </a:r>
            <a:endParaRPr kumimoji="1" lang="zh-CN" altLang="en-US" dirty="0"/>
          </a:p>
        </p:txBody>
      </p:sp>
      <p:sp>
        <p:nvSpPr>
          <p:cNvPr id="10" name="标题 1"/>
          <p:cNvSpPr txBox="1"/>
          <p:nvPr/>
        </p:nvSpPr>
        <p:spPr>
          <a:xfrm>
            <a:off x="6798859" y="2104774"/>
            <a:ext cx="2975156" cy="746225"/>
          </a:xfrm>
          <a:prstGeom prst="rect">
            <a:avLst/>
          </a:prstGeom>
          <a:noFill/>
          <a:ln>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User-Specific Permissions</a:t>
            </a:r>
            <a:endParaRPr kumimoji="1" lang="zh-CN" altLang="en-US"/>
          </a:p>
        </p:txBody>
      </p:sp>
      <p:sp>
        <p:nvSpPr>
          <p:cNvPr id="11"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Types of Permissions in Microsoft Purview</a:t>
            </a:r>
            <a:endParaRPr kumimoji="1" lang="zh-CN" altLang="en-US"/>
          </a:p>
        </p:txBody>
      </p:sp>
      <p:sp>
        <p:nvSpPr>
          <p:cNvPr id="13"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6200000" flipV="1">
            <a:off x="2692493" y="2110438"/>
            <a:ext cx="1188000" cy="1188000"/>
          </a:xfrm>
          <a:prstGeom prst="pie">
            <a:avLst>
              <a:gd name="adj1" fmla="val 5412188"/>
              <a:gd name="adj2" fmla="val 1620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16200000" flipV="1">
            <a:off x="8298807" y="2110438"/>
            <a:ext cx="1188000" cy="1188000"/>
          </a:xfrm>
          <a:prstGeom prst="pie">
            <a:avLst>
              <a:gd name="adj1" fmla="val 5412188"/>
              <a:gd name="adj2" fmla="val 1620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cxnSp>
        <p:nvCxnSpPr>
          <p:cNvPr id="5" name="标题 1"/>
          <p:cNvCxnSpPr/>
          <p:nvPr/>
        </p:nvCxnSpPr>
        <p:spPr>
          <a:xfrm>
            <a:off x="588000" y="2704441"/>
            <a:ext cx="11016000" cy="0"/>
          </a:xfrm>
          <a:prstGeom prst="line">
            <a:avLst/>
          </a:prstGeom>
          <a:noFill/>
          <a:ln w="12700" cap="sq">
            <a:solidFill>
              <a:schemeClr val="accent1"/>
            </a:solidFill>
            <a:miter/>
            <a:tailEnd type="none"/>
          </a:ln>
        </p:spPr>
      </p:cxnSp>
      <p:sp>
        <p:nvSpPr>
          <p:cNvPr id="6" name="标题 1"/>
          <p:cNvSpPr txBox="1"/>
          <p:nvPr/>
        </p:nvSpPr>
        <p:spPr>
          <a:xfrm rot="5400000">
            <a:off x="2538670" y="1958123"/>
            <a:ext cx="1495647" cy="1495647"/>
          </a:xfrm>
          <a:prstGeom prst="pie">
            <a:avLst>
              <a:gd name="adj1" fmla="val 5412188"/>
              <a:gd name="adj2" fmla="val 1620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926493" y="2176088"/>
            <a:ext cx="720000" cy="360000"/>
          </a:xfrm>
          <a:prstGeom prst="rect">
            <a:avLst/>
          </a:prstGeom>
          <a:noFill/>
          <a:ln>
            <a:noFill/>
          </a:ln>
          <a:effectLst/>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01</a:t>
            </a:r>
            <a:endParaRPr kumimoji="1" lang="zh-CN" altLang="en-US"/>
          </a:p>
        </p:txBody>
      </p:sp>
      <p:sp>
        <p:nvSpPr>
          <p:cNvPr id="8" name="标题 1"/>
          <p:cNvSpPr txBox="1"/>
          <p:nvPr/>
        </p:nvSpPr>
        <p:spPr>
          <a:xfrm rot="5400000">
            <a:off x="8144984" y="1958123"/>
            <a:ext cx="1495647" cy="1495647"/>
          </a:xfrm>
          <a:prstGeom prst="pie">
            <a:avLst>
              <a:gd name="adj1" fmla="val 5412188"/>
              <a:gd name="adj2" fmla="val 1620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8532807" y="2176088"/>
            <a:ext cx="720000" cy="360000"/>
          </a:xfrm>
          <a:prstGeom prst="rect">
            <a:avLst/>
          </a:prstGeom>
          <a:noFill/>
          <a:ln>
            <a:noFill/>
          </a:ln>
          <a:effectLst/>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02</a:t>
            </a:r>
            <a:endParaRPr kumimoji="1" lang="zh-CN" altLang="en-US"/>
          </a:p>
        </p:txBody>
      </p:sp>
      <p:sp>
        <p:nvSpPr>
          <p:cNvPr id="10" name="标题 1"/>
          <p:cNvSpPr txBox="1"/>
          <p:nvPr/>
        </p:nvSpPr>
        <p:spPr>
          <a:xfrm>
            <a:off x="946493" y="2958944"/>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Read Access</a:t>
            </a:r>
            <a:endParaRPr kumimoji="1" lang="zh-CN" altLang="en-US"/>
          </a:p>
        </p:txBody>
      </p:sp>
      <p:sp>
        <p:nvSpPr>
          <p:cNvPr id="11" name="标题 1"/>
          <p:cNvSpPr txBox="1"/>
          <p:nvPr/>
        </p:nvSpPr>
        <p:spPr>
          <a:xfrm>
            <a:off x="946493" y="3531128"/>
            <a:ext cx="4680000" cy="1872000"/>
          </a:xfrm>
          <a:prstGeom prst="rect">
            <a:avLst/>
          </a:prstGeom>
          <a:noFill/>
          <a:ln>
            <a:noFill/>
          </a:ln>
        </p:spPr>
        <p:txBody>
          <a:bodyPr vert="horz" wrap="square" lIns="0" tIns="0" rIns="0" bIns="0" rtlCol="0" anchor="t"/>
          <a:lstStyle/>
          <a:p>
            <a:pPr algn="ctr"/>
            <a:r>
              <a:rPr kumimoji="1" lang="en-US" altLang="zh-CN" sz="1400" dirty="0">
                <a:ln w="12700">
                  <a:noFill/>
                </a:ln>
                <a:solidFill>
                  <a:srgbClr val="262626">
                    <a:alpha val="100000"/>
                  </a:srgbClr>
                </a:solidFill>
                <a:latin typeface="Poppins"/>
                <a:ea typeface="Poppins"/>
                <a:cs typeface="Poppins"/>
              </a:rPr>
              <a:t>Read access permits users to view data without making any alterations, ensuring data integrity while allowing necessary visibility for informed decision-making.</a:t>
            </a:r>
            <a:endParaRPr kumimoji="1" lang="zh-CN" altLang="en-US" dirty="0"/>
          </a:p>
        </p:txBody>
      </p:sp>
      <p:sp>
        <p:nvSpPr>
          <p:cNvPr id="12" name="标题 1"/>
          <p:cNvSpPr txBox="1"/>
          <p:nvPr/>
        </p:nvSpPr>
        <p:spPr>
          <a:xfrm>
            <a:off x="6552807" y="2958944"/>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Write Access</a:t>
            </a:r>
            <a:endParaRPr kumimoji="1" lang="zh-CN" altLang="en-US"/>
          </a:p>
        </p:txBody>
      </p:sp>
      <p:sp>
        <p:nvSpPr>
          <p:cNvPr id="13" name="标题 1"/>
          <p:cNvSpPr txBox="1"/>
          <p:nvPr/>
        </p:nvSpPr>
        <p:spPr>
          <a:xfrm>
            <a:off x="6552807" y="3531128"/>
            <a:ext cx="4680000" cy="187200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Write access grants users the ability to modify or add content, which is crucial for collaborative efforts but requires careful management to prevent unauthorized changes.</a:t>
            </a:r>
            <a:endParaRPr kumimoji="1" lang="zh-CN" altLang="en-US"/>
          </a:p>
        </p:txBody>
      </p:sp>
      <p:sp>
        <p:nvSpPr>
          <p:cNvPr id="14"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Permission Levels and Their Implications</a:t>
            </a:r>
            <a:endParaRPr kumimoji="1" lang="zh-CN" altLang="en-US"/>
          </a:p>
        </p:txBody>
      </p:sp>
      <p:sp>
        <p:nvSpPr>
          <p:cNvPr id="16"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1748867">
            <a:off x="1771853" y="2594649"/>
            <a:ext cx="256674" cy="221271"/>
          </a:xfrm>
          <a:prstGeom prst="triangle">
            <a:avLst/>
          </a:prstGeom>
          <a:solidFill>
            <a:schemeClr val="accent1">
              <a:lumMod val="50000"/>
            </a:schemeClr>
          </a:solidFill>
          <a:ln w="12700" cap="flat">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942766" y="1548064"/>
            <a:ext cx="8518358" cy="1892966"/>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718176" y="2173172"/>
            <a:ext cx="1149735" cy="569495"/>
          </a:xfrm>
          <a:prstGeom prst="homePlat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1900190" y="2193224"/>
            <a:ext cx="638342"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01</a:t>
            </a:r>
            <a:endParaRPr kumimoji="1" lang="zh-CN" altLang="en-US"/>
          </a:p>
        </p:txBody>
      </p:sp>
      <p:sp>
        <p:nvSpPr>
          <p:cNvPr id="7" name="标题 1"/>
          <p:cNvSpPr txBox="1"/>
          <p:nvPr/>
        </p:nvSpPr>
        <p:spPr>
          <a:xfrm>
            <a:off x="3076459" y="2353378"/>
            <a:ext cx="7065058" cy="817336"/>
          </a:xfrm>
          <a:prstGeom prst="rect">
            <a:avLst/>
          </a:prstGeom>
          <a:noFill/>
          <a:ln cap="sq">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To assign user permissions, identify the roles required, select the appropriate users, and designate permissions for each role based on their job functions and responsibilities.</a:t>
            </a:r>
            <a:endParaRPr kumimoji="1" lang="zh-CN" altLang="en-US"/>
          </a:p>
        </p:txBody>
      </p:sp>
      <p:sp>
        <p:nvSpPr>
          <p:cNvPr id="8" name="标题 1"/>
          <p:cNvSpPr txBox="1"/>
          <p:nvPr/>
        </p:nvSpPr>
        <p:spPr>
          <a:xfrm>
            <a:off x="10018295" y="3553327"/>
            <a:ext cx="778042" cy="64168"/>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V="1">
            <a:off x="9709752" y="3277670"/>
            <a:ext cx="539482" cy="45719"/>
          </a:xfrm>
          <a:prstGeom prst="rect">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2039872" y="1665245"/>
            <a:ext cx="778042" cy="64168"/>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V="1">
            <a:off x="1731329" y="1395389"/>
            <a:ext cx="539482" cy="45719"/>
          </a:xfrm>
          <a:prstGeom prst="rect">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3076457" y="1802598"/>
            <a:ext cx="7065057" cy="529390"/>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Steps to Assign Permissions</a:t>
            </a:r>
            <a:endParaRPr kumimoji="1" lang="zh-CN" altLang="en-US"/>
          </a:p>
        </p:txBody>
      </p:sp>
      <p:sp>
        <p:nvSpPr>
          <p:cNvPr id="13" name="标题 1"/>
          <p:cNvSpPr txBox="1"/>
          <p:nvPr/>
        </p:nvSpPr>
        <p:spPr>
          <a:xfrm rot="1748867">
            <a:off x="1771853" y="5008986"/>
            <a:ext cx="256674" cy="221271"/>
          </a:xfrm>
          <a:prstGeom prst="triangle">
            <a:avLst/>
          </a:prstGeom>
          <a:solidFill>
            <a:schemeClr val="accent1">
              <a:lumMod val="50000"/>
            </a:schemeClr>
          </a:solidFill>
          <a:ln w="12700" cap="flat">
            <a:solidFill>
              <a:schemeClr val="accent1">
                <a:shade val="15000"/>
              </a:schemeClr>
            </a:solid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1942766" y="3962401"/>
            <a:ext cx="8518358" cy="1892966"/>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1718176" y="4587509"/>
            <a:ext cx="1149735" cy="569495"/>
          </a:xfrm>
          <a:prstGeom prst="homePlat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1900190" y="4607561"/>
            <a:ext cx="638342" cy="529390"/>
          </a:xfrm>
          <a:prstGeom prst="rect">
            <a:avLst/>
          </a:prstGeom>
          <a:noFill/>
          <a:ln cap="sq">
            <a:noFill/>
          </a:ln>
        </p:spPr>
        <p:txBody>
          <a:bodyPr vert="horz" wrap="square" lIns="0" tIns="0" rIns="0" bIns="0" rtlCol="0" anchor="t"/>
          <a:lstStyle/>
          <a:p>
            <a:pPr algn="ctr"/>
            <a:r>
              <a:rPr kumimoji="1" lang="en-US" altLang="zh-CN" sz="2800">
                <a:ln w="12700">
                  <a:noFill/>
                </a:ln>
                <a:solidFill>
                  <a:srgbClr val="FFFFFF">
                    <a:alpha val="100000"/>
                  </a:srgbClr>
                </a:solidFill>
                <a:latin typeface="poppins-bold"/>
                <a:ea typeface="poppins-bold"/>
                <a:cs typeface="poppins-bold"/>
              </a:rPr>
              <a:t>02</a:t>
            </a:r>
            <a:endParaRPr kumimoji="1" lang="zh-CN" altLang="en-US"/>
          </a:p>
        </p:txBody>
      </p:sp>
      <p:sp>
        <p:nvSpPr>
          <p:cNvPr id="17" name="标题 1"/>
          <p:cNvSpPr txBox="1"/>
          <p:nvPr/>
        </p:nvSpPr>
        <p:spPr>
          <a:xfrm>
            <a:off x="3076459" y="4767715"/>
            <a:ext cx="7065058" cy="817336"/>
          </a:xfrm>
          <a:prstGeom prst="rect">
            <a:avLst/>
          </a:prstGeom>
          <a:noFill/>
          <a:ln cap="sq">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Maintain clarity in the assignment of permissions by regularly documenting changes, ensuring that users understand their access levels, and minimizing unnecessary permissions to enhance security.</a:t>
            </a:r>
            <a:endParaRPr kumimoji="1" lang="zh-CN" altLang="en-US"/>
          </a:p>
        </p:txBody>
      </p:sp>
      <p:sp>
        <p:nvSpPr>
          <p:cNvPr id="18" name="标题 1"/>
          <p:cNvSpPr txBox="1"/>
          <p:nvPr/>
        </p:nvSpPr>
        <p:spPr>
          <a:xfrm>
            <a:off x="10018295" y="5967664"/>
            <a:ext cx="778042" cy="64168"/>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flipV="1">
            <a:off x="9709752" y="5692007"/>
            <a:ext cx="539482" cy="45719"/>
          </a:xfrm>
          <a:prstGeom prst="rect">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2039872" y="4079582"/>
            <a:ext cx="778042" cy="64168"/>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flipV="1">
            <a:off x="1731329" y="3809726"/>
            <a:ext cx="539482" cy="45719"/>
          </a:xfrm>
          <a:prstGeom prst="rect">
            <a:avLst/>
          </a:prstGeom>
          <a:solidFill>
            <a:schemeClr val="accent2">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3076457" y="4216935"/>
            <a:ext cx="7065057" cy="529390"/>
          </a:xfrm>
          <a:prstGeom prst="rect">
            <a:avLst/>
          </a:prstGeom>
          <a:noFill/>
          <a:ln cap="sq">
            <a:noFill/>
          </a:ln>
        </p:spPr>
        <p:txBody>
          <a:bodyPr vert="horz" wrap="square" lIns="0" tIns="0" rIns="0" bIns="0" rtlCol="0" anchor="b"/>
          <a:lstStyle/>
          <a:p>
            <a:pPr algn="l"/>
            <a:r>
              <a:rPr kumimoji="1" lang="en-US" altLang="zh-CN" sz="1600">
                <a:ln w="12700">
                  <a:noFill/>
                </a:ln>
                <a:solidFill>
                  <a:srgbClr val="03103B">
                    <a:alpha val="100000"/>
                  </a:srgbClr>
                </a:solidFill>
                <a:latin typeface="poppins-bold"/>
                <a:ea typeface="poppins-bold"/>
                <a:cs typeface="poppins-bold"/>
              </a:rPr>
              <a:t>Tips for Effective Management</a:t>
            </a:r>
            <a:endParaRPr kumimoji="1" lang="zh-CN" altLang="en-US"/>
          </a:p>
        </p:txBody>
      </p:sp>
      <p:sp>
        <p:nvSpPr>
          <p:cNvPr id="23"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Setting Up User Permissions</a:t>
            </a:r>
            <a:endParaRPr kumimoji="1" lang="zh-CN" altLang="en-US"/>
          </a:p>
        </p:txBody>
      </p:sp>
      <p:sp>
        <p:nvSpPr>
          <p:cNvPr id="25"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38155" t="3275" r="34948" b="3275"/>
          <a:stretch>
            <a:fillRect/>
          </a:stretch>
        </p:blipFill>
        <p:spPr>
          <a:xfrm>
            <a:off x="9441566" y="2017486"/>
            <a:ext cx="2090035" cy="4840514"/>
          </a:xfrm>
          <a:custGeom>
            <a:avLst/>
            <a:gdLst/>
            <a:ahLst/>
            <a:cxnLst/>
            <a:rect l="l" t="t" r="r" b="b"/>
            <a:pathLst>
              <a:path w="2090035" h="4840514">
                <a:moveTo>
                  <a:pt x="0" y="0"/>
                </a:moveTo>
                <a:lnTo>
                  <a:pt x="2090035" y="0"/>
                </a:lnTo>
                <a:lnTo>
                  <a:pt x="2090035" y="4840514"/>
                </a:lnTo>
                <a:lnTo>
                  <a:pt x="0" y="4840514"/>
                </a:lnTo>
                <a:lnTo>
                  <a:pt x="0" y="0"/>
                </a:lnTo>
                <a:close/>
              </a:path>
            </a:pathLst>
          </a:custGeom>
          <a:noFill/>
          <a:ln>
            <a:noFill/>
          </a:ln>
        </p:spPr>
      </p:pic>
      <p:sp>
        <p:nvSpPr>
          <p:cNvPr id="4" name="标题 1"/>
          <p:cNvSpPr txBox="1"/>
          <p:nvPr/>
        </p:nvSpPr>
        <p:spPr>
          <a:xfrm flipH="1">
            <a:off x="8229516" y="0"/>
            <a:ext cx="1576470" cy="203454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0400" y="2395220"/>
            <a:ext cx="4460240" cy="3294380"/>
          </a:xfrm>
          <a:prstGeom prst="rect">
            <a:avLst/>
          </a:prstGeom>
          <a:solidFill>
            <a:schemeClr val="bg1"/>
          </a:solidFill>
          <a:ln w="3175" cap="sq">
            <a:solidFill>
              <a:schemeClr val="accent1">
                <a:lumMod val="40000"/>
                <a:lumOff val="60000"/>
              </a:schemeClr>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endParaRPr kumimoji="1" lang="zh-CN" altLang="en-US"/>
          </a:p>
        </p:txBody>
      </p:sp>
      <p:sp>
        <p:nvSpPr>
          <p:cNvPr id="6" name="标题 1"/>
          <p:cNvSpPr txBox="1"/>
          <p:nvPr/>
        </p:nvSpPr>
        <p:spPr>
          <a:xfrm>
            <a:off x="5345746" y="2395220"/>
            <a:ext cx="4460240" cy="3294380"/>
          </a:xfrm>
          <a:prstGeom prst="rect">
            <a:avLst/>
          </a:prstGeom>
          <a:solidFill>
            <a:schemeClr val="bg1"/>
          </a:solidFill>
          <a:ln w="3175" cap="sq">
            <a:solidFill>
              <a:schemeClr val="accent1">
                <a:lumMod val="40000"/>
                <a:lumOff val="60000"/>
              </a:schemeClr>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endParaRPr kumimoji="1" lang="zh-CN" altLang="en-US"/>
          </a:p>
        </p:txBody>
      </p:sp>
      <p:cxnSp>
        <p:nvCxnSpPr>
          <p:cNvPr id="7" name="标题 1"/>
          <p:cNvCxnSpPr/>
          <p:nvPr/>
        </p:nvCxnSpPr>
        <p:spPr>
          <a:xfrm>
            <a:off x="2780234" y="3470584"/>
            <a:ext cx="220573" cy="0"/>
          </a:xfrm>
          <a:prstGeom prst="line">
            <a:avLst/>
          </a:prstGeom>
          <a:noFill/>
          <a:ln w="34925" cap="rnd">
            <a:solidFill>
              <a:schemeClr val="accent1"/>
            </a:solidFill>
            <a:round/>
          </a:ln>
        </p:spPr>
      </p:cxnSp>
      <p:sp>
        <p:nvSpPr>
          <p:cNvPr id="8" name="标题 1"/>
          <p:cNvSpPr txBox="1"/>
          <p:nvPr/>
        </p:nvSpPr>
        <p:spPr>
          <a:xfrm>
            <a:off x="974925" y="2641600"/>
            <a:ext cx="3831190" cy="718998"/>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Periodic Review Strategies</a:t>
            </a:r>
            <a:endParaRPr kumimoji="1" lang="zh-CN" altLang="en-US"/>
          </a:p>
        </p:txBody>
      </p:sp>
      <p:sp>
        <p:nvSpPr>
          <p:cNvPr id="9" name="标题 1"/>
          <p:cNvSpPr txBox="1"/>
          <p:nvPr/>
        </p:nvSpPr>
        <p:spPr>
          <a:xfrm>
            <a:off x="974925" y="3639938"/>
            <a:ext cx="3831190" cy="1942977"/>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Implement a schedule for regular reviews of user permissions to ensure alignment with current job roles, organizational changes, and compliance with security policies.</a:t>
            </a:r>
            <a:endParaRPr kumimoji="1" lang="zh-CN" altLang="en-US"/>
          </a:p>
        </p:txBody>
      </p:sp>
      <p:cxnSp>
        <p:nvCxnSpPr>
          <p:cNvPr id="10" name="标题 1"/>
          <p:cNvCxnSpPr/>
          <p:nvPr/>
        </p:nvCxnSpPr>
        <p:spPr>
          <a:xfrm>
            <a:off x="7465580" y="3470584"/>
            <a:ext cx="220573" cy="0"/>
          </a:xfrm>
          <a:prstGeom prst="line">
            <a:avLst/>
          </a:prstGeom>
          <a:noFill/>
          <a:ln w="34925" cap="rnd">
            <a:solidFill>
              <a:schemeClr val="accent1"/>
            </a:solidFill>
            <a:round/>
          </a:ln>
        </p:spPr>
      </p:cxnSp>
      <p:sp>
        <p:nvSpPr>
          <p:cNvPr id="11" name="标题 1"/>
          <p:cNvSpPr txBox="1"/>
          <p:nvPr/>
        </p:nvSpPr>
        <p:spPr>
          <a:xfrm>
            <a:off x="5660271" y="2639070"/>
            <a:ext cx="3831190" cy="721528"/>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Best Practices for Updating</a:t>
            </a:r>
            <a:endParaRPr kumimoji="1" lang="zh-CN" altLang="en-US"/>
          </a:p>
        </p:txBody>
      </p:sp>
      <p:sp>
        <p:nvSpPr>
          <p:cNvPr id="12" name="标题 1"/>
          <p:cNvSpPr txBox="1"/>
          <p:nvPr/>
        </p:nvSpPr>
        <p:spPr>
          <a:xfrm>
            <a:off x="5660271" y="3639938"/>
            <a:ext cx="3831190" cy="1942977"/>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Utilize a systematic approach when updating permissions, including notifying users of changes, tracking modifications through an audit trail, and adopting a principle of least privilege to limit access.</a:t>
            </a:r>
            <a:endParaRPr kumimoji="1" lang="zh-CN" altLang="en-US"/>
          </a:p>
        </p:txBody>
      </p:sp>
      <p:sp>
        <p:nvSpPr>
          <p:cNvPr id="13" name="标题 1"/>
          <p:cNvSpPr txBox="1"/>
          <p:nvPr/>
        </p:nvSpPr>
        <p:spPr>
          <a:xfrm>
            <a:off x="668020" y="2044967"/>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endParaRPr kumimoji="1" lang="zh-CN" altLang="en-US"/>
          </a:p>
        </p:txBody>
      </p:sp>
      <p:sp>
        <p:nvSpPr>
          <p:cNvPr id="14" name="标题 1"/>
          <p:cNvSpPr txBox="1"/>
          <p:nvPr/>
        </p:nvSpPr>
        <p:spPr>
          <a:xfrm>
            <a:off x="861625" y="2044968"/>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65000"/>
            </a:schemeClr>
          </a:solidFill>
          <a:ln cap="sq">
            <a:noFill/>
          </a:ln>
        </p:spPr>
        <p:txBody>
          <a:bodyPr vert="horz" wrap="square" lIns="91440" tIns="45720" rIns="91440" bIns="45720" rtlCol="0" anchor="t"/>
          <a:lstStyle/>
          <a:p>
            <a:pPr algn="l"/>
            <a:endParaRPr kumimoji="1" lang="zh-CN" altLang="en-US"/>
          </a:p>
        </p:txBody>
      </p:sp>
      <p:sp>
        <p:nvSpPr>
          <p:cNvPr id="15" name="标题 1"/>
          <p:cNvSpPr txBox="1"/>
          <p:nvPr/>
        </p:nvSpPr>
        <p:spPr>
          <a:xfrm>
            <a:off x="1055229" y="2044968"/>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16"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Reviewing and Updating Permissions</a:t>
            </a:r>
            <a:endParaRPr kumimoji="1" lang="zh-CN" altLang="en-US"/>
          </a:p>
        </p:txBody>
      </p:sp>
      <p:sp>
        <p:nvSpPr>
          <p:cNvPr id="18"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066409" y="1965999"/>
            <a:ext cx="4613701" cy="3924108"/>
          </a:xfrm>
          <a:prstGeom prst="roundRect">
            <a:avLst>
              <a:gd name="adj" fmla="val 7118"/>
            </a:avLst>
          </a:prstGeom>
          <a:solidFill>
            <a:schemeClr val="bg1"/>
          </a:solidFill>
          <a:ln w="19050" cap="sq">
            <a:solidFill>
              <a:schemeClr val="accent1"/>
            </a:solidFill>
            <a:miter/>
          </a:ln>
          <a:effectLst>
            <a:outerShdw blurRad="190500" dist="38100" dir="8100000" algn="tr" rotWithShape="0">
              <a:schemeClr val="accent1">
                <a:alpha val="20000"/>
              </a:schemeClr>
            </a:outerShdw>
          </a:effectLst>
        </p:spPr>
        <p:txBody>
          <a:bodyPr vert="horz" wrap="square" lIns="0" tIns="0" rIns="0" bIns="0" rtlCol="0" anchor="ctr"/>
          <a:lstStyle/>
          <a:p>
            <a:pPr algn="ctr"/>
            <a:endParaRPr kumimoji="1" lang="zh-CN" altLang="en-US"/>
          </a:p>
        </p:txBody>
      </p:sp>
      <p:sp>
        <p:nvSpPr>
          <p:cNvPr id="4" name="标题 1"/>
          <p:cNvSpPr txBox="1"/>
          <p:nvPr/>
        </p:nvSpPr>
        <p:spPr>
          <a:xfrm>
            <a:off x="1334140" y="3771567"/>
            <a:ext cx="4078238" cy="1885501"/>
          </a:xfrm>
          <a:prstGeom prst="rect">
            <a:avLst/>
          </a:prstGeom>
          <a:noFill/>
          <a:ln>
            <a:noFill/>
          </a:ln>
        </p:spPr>
        <p:txBody>
          <a:bodyPr vert="horz" wrap="square" lIns="0" tIns="0" rIns="0" bIns="0" rtlCol="0" anchor="t"/>
          <a:lstStyle/>
          <a:p>
            <a:pPr algn="ctr"/>
            <a:r>
              <a:rPr kumimoji="1" lang="en-US" altLang="zh-CN" sz="1800">
                <a:ln w="12700">
                  <a:noFill/>
                </a:ln>
                <a:solidFill>
                  <a:srgbClr val="262626">
                    <a:alpha val="100000"/>
                  </a:srgbClr>
                </a:solidFill>
                <a:latin typeface="Poppins"/>
                <a:ea typeface="Poppins"/>
                <a:cs typeface="Poppins"/>
              </a:rPr>
              <a:t>Conflicting permissions arise when users have overlapping access rights, leading to confusion and potential security breaches within the access management system.</a:t>
            </a:r>
            <a:endParaRPr kumimoji="1" lang="zh-CN" altLang="en-US"/>
          </a:p>
        </p:txBody>
      </p:sp>
      <p:sp>
        <p:nvSpPr>
          <p:cNvPr id="5" name="标题 1"/>
          <p:cNvSpPr txBox="1"/>
          <p:nvPr/>
        </p:nvSpPr>
        <p:spPr>
          <a:xfrm>
            <a:off x="1334140" y="3233736"/>
            <a:ext cx="4078238" cy="385391"/>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Conflicting Permissions</a:t>
            </a:r>
            <a:endParaRPr kumimoji="1" lang="zh-CN" altLang="en-US"/>
          </a:p>
        </p:txBody>
      </p:sp>
      <p:cxnSp>
        <p:nvCxnSpPr>
          <p:cNvPr id="6" name="标题 1"/>
          <p:cNvCxnSpPr/>
          <p:nvPr/>
        </p:nvCxnSpPr>
        <p:spPr>
          <a:xfrm>
            <a:off x="3158084" y="3695348"/>
            <a:ext cx="430350" cy="0"/>
          </a:xfrm>
          <a:prstGeom prst="line">
            <a:avLst/>
          </a:prstGeom>
          <a:noFill/>
          <a:ln w="50800" cap="sq">
            <a:solidFill>
              <a:schemeClr val="accent1"/>
            </a:solidFill>
            <a:miter/>
          </a:ln>
        </p:spPr>
      </p:cxnSp>
      <p:sp>
        <p:nvSpPr>
          <p:cNvPr id="7" name="标题 1"/>
          <p:cNvSpPr txBox="1"/>
          <p:nvPr/>
        </p:nvSpPr>
        <p:spPr>
          <a:xfrm>
            <a:off x="2888711" y="2128729"/>
            <a:ext cx="969096" cy="969096"/>
          </a:xfrm>
          <a:prstGeom prst="ellipse">
            <a:avLst/>
          </a:prstGeom>
          <a:solidFill>
            <a:schemeClr val="accent1">
              <a:alpha val="10000"/>
            </a:schemeClr>
          </a:solidFill>
          <a:ln w="254000" cap="sq">
            <a:noFill/>
            <a:miter/>
          </a:ln>
          <a:effectLst/>
        </p:spPr>
        <p:txBody>
          <a:bodyPr vert="horz" wrap="square" lIns="0" tIns="0" rIns="0" bIns="0" rtlCol="0" anchor="ctr"/>
          <a:lstStyle/>
          <a:p>
            <a:pPr algn="ctr"/>
            <a:endParaRPr kumimoji="1" lang="zh-CN" altLang="en-US"/>
          </a:p>
        </p:txBody>
      </p:sp>
      <p:sp>
        <p:nvSpPr>
          <p:cNvPr id="8" name="标题 1"/>
          <p:cNvSpPr txBox="1"/>
          <p:nvPr/>
        </p:nvSpPr>
        <p:spPr>
          <a:xfrm>
            <a:off x="2978324" y="2218344"/>
            <a:ext cx="789870" cy="789868"/>
          </a:xfrm>
          <a:prstGeom prst="ellipse">
            <a:avLst/>
          </a:prstGeom>
          <a:gradFill>
            <a:gsLst>
              <a:gs pos="1000">
                <a:schemeClr val="accent1"/>
              </a:gs>
              <a:gs pos="100000">
                <a:schemeClr val="accent1">
                  <a:lumMod val="80000"/>
                  <a:lumOff val="20000"/>
                </a:schemeClr>
              </a:gs>
            </a:gsLst>
            <a:lin ang="2700000" scaled="0"/>
          </a:gradFill>
          <a:ln w="12700" cap="sq">
            <a:noFill/>
            <a:miter/>
          </a:ln>
          <a:effectLst>
            <a:outerShdw blurRad="254000" dist="127000" dir="5400000" sx="90000" sy="90000" algn="t" rotWithShape="0">
              <a:schemeClr val="accent1">
                <a:lumMod val="75000"/>
                <a:alpha val="25000"/>
              </a:schemeClr>
            </a:outerShdw>
          </a:effectLst>
        </p:spPr>
        <p:txBody>
          <a:bodyPr vert="horz" wrap="square" lIns="0" tIns="0" rIns="0" bIns="0" rtlCol="0" anchor="ctr"/>
          <a:lstStyle/>
          <a:p>
            <a:pPr algn="ctr"/>
            <a:endParaRPr kumimoji="1" lang="zh-CN" altLang="en-US"/>
          </a:p>
        </p:txBody>
      </p:sp>
      <p:sp>
        <p:nvSpPr>
          <p:cNvPr id="9" name="标题 1"/>
          <p:cNvSpPr txBox="1"/>
          <p:nvPr/>
        </p:nvSpPr>
        <p:spPr>
          <a:xfrm>
            <a:off x="3188418" y="2439061"/>
            <a:ext cx="369682" cy="348433"/>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5672965" y="2708616"/>
            <a:ext cx="202696" cy="276777"/>
          </a:xfrm>
          <a:custGeom>
            <a:avLst/>
            <a:gdLst>
              <a:gd name="T0" fmla="*/ 82 w 82"/>
              <a:gd name="T1" fmla="*/ 56 h 112"/>
              <a:gd name="T2" fmla="*/ 0 w 82"/>
              <a:gd name="T3" fmla="*/ 112 h 112"/>
              <a:gd name="T4" fmla="*/ 0 w 82"/>
              <a:gd name="T5" fmla="*/ 0 h 112"/>
              <a:gd name="T6" fmla="*/ 82 w 82"/>
              <a:gd name="T7" fmla="*/ 56 h 112"/>
            </a:gdLst>
            <a:ahLst/>
            <a:cxn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endParaRPr kumimoji="1" lang="zh-CN" altLang="en-US"/>
          </a:p>
        </p:txBody>
      </p:sp>
      <p:sp>
        <p:nvSpPr>
          <p:cNvPr id="11" name="标题 1"/>
          <p:cNvSpPr txBox="1"/>
          <p:nvPr/>
        </p:nvSpPr>
        <p:spPr>
          <a:xfrm>
            <a:off x="4691381" y="2130366"/>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ahLst/>
            <a:cxn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ln>
          <a:effectLst>
            <a:outerShdw blurRad="190500" dist="152400" dir="8520000" sx="94000" sy="94000" algn="ctr" rotWithShape="0">
              <a:schemeClr val="accent1">
                <a:alpha val="20000"/>
              </a:schemeClr>
            </a:outerShdw>
          </a:effectLst>
        </p:spPr>
        <p:txBody>
          <a:bodyPr vert="horz" wrap="square" lIns="91440" tIns="45720" rIns="91440" bIns="45720" rtlCol="0" anchor="t"/>
          <a:lstStyle/>
          <a:p>
            <a:pPr algn="l"/>
            <a:endParaRPr kumimoji="1" lang="zh-CN" altLang="en-US"/>
          </a:p>
        </p:txBody>
      </p:sp>
      <p:sp>
        <p:nvSpPr>
          <p:cNvPr id="12" name="标题 1"/>
          <p:cNvSpPr txBox="1"/>
          <p:nvPr/>
        </p:nvSpPr>
        <p:spPr>
          <a:xfrm>
            <a:off x="6507480" y="1965999"/>
            <a:ext cx="4613701" cy="3924108"/>
          </a:xfrm>
          <a:prstGeom prst="roundRect">
            <a:avLst>
              <a:gd name="adj" fmla="val 7118"/>
            </a:avLst>
          </a:prstGeom>
          <a:solidFill>
            <a:schemeClr val="bg1"/>
          </a:solidFill>
          <a:ln w="19050" cap="sq">
            <a:solidFill>
              <a:schemeClr val="accent1"/>
            </a:solidFill>
            <a:miter/>
          </a:ln>
          <a:effectLst>
            <a:outerShdw blurRad="190500" dist="38100" dir="8100000" algn="tr" rotWithShape="0">
              <a:schemeClr val="accent1">
                <a:alpha val="20000"/>
              </a:schemeClr>
            </a:outerShdw>
          </a:effectLst>
        </p:spPr>
        <p:txBody>
          <a:bodyPr vert="horz" wrap="square" lIns="0" tIns="0" rIns="0" bIns="0" rtlCol="0" anchor="ctr"/>
          <a:lstStyle/>
          <a:p>
            <a:pPr algn="ctr"/>
            <a:endParaRPr kumimoji="1" lang="zh-CN" altLang="en-US"/>
          </a:p>
        </p:txBody>
      </p:sp>
      <p:sp>
        <p:nvSpPr>
          <p:cNvPr id="13" name="标题 1"/>
          <p:cNvSpPr txBox="1"/>
          <p:nvPr/>
        </p:nvSpPr>
        <p:spPr>
          <a:xfrm>
            <a:off x="6775211" y="3771567"/>
            <a:ext cx="4078238" cy="1885501"/>
          </a:xfrm>
          <a:prstGeom prst="rect">
            <a:avLst/>
          </a:prstGeom>
          <a:noFill/>
          <a:ln>
            <a:noFill/>
          </a:ln>
        </p:spPr>
        <p:txBody>
          <a:bodyPr vert="horz" wrap="square" lIns="0" tIns="0" rIns="0" bIns="0" rtlCol="0" anchor="t"/>
          <a:lstStyle/>
          <a:p>
            <a:pPr algn="ctr"/>
            <a:r>
              <a:rPr kumimoji="1" lang="en-US" altLang="zh-CN" sz="1800">
                <a:ln w="12700">
                  <a:noFill/>
                </a:ln>
                <a:solidFill>
                  <a:srgbClr val="262626">
                    <a:alpha val="100000"/>
                  </a:srgbClr>
                </a:solidFill>
                <a:latin typeface="Poppins"/>
                <a:ea typeface="Poppins"/>
                <a:cs typeface="Poppins"/>
              </a:rPr>
              <a:t>User access errors occur when individuals mistakenly request or gain access to the wrong resources, resulting in inefficiencies and potential data exposure risks.</a:t>
            </a:r>
            <a:endParaRPr kumimoji="1" lang="zh-CN" altLang="en-US"/>
          </a:p>
        </p:txBody>
      </p:sp>
      <p:sp>
        <p:nvSpPr>
          <p:cNvPr id="14" name="标题 1"/>
          <p:cNvSpPr txBox="1"/>
          <p:nvPr/>
        </p:nvSpPr>
        <p:spPr>
          <a:xfrm>
            <a:off x="6775211" y="3233736"/>
            <a:ext cx="4078238" cy="385391"/>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User Access Errors</a:t>
            </a:r>
            <a:endParaRPr kumimoji="1" lang="zh-CN" altLang="en-US"/>
          </a:p>
        </p:txBody>
      </p:sp>
      <p:cxnSp>
        <p:nvCxnSpPr>
          <p:cNvPr id="15" name="标题 1"/>
          <p:cNvCxnSpPr/>
          <p:nvPr/>
        </p:nvCxnSpPr>
        <p:spPr>
          <a:xfrm>
            <a:off x="8599155" y="3695348"/>
            <a:ext cx="430350" cy="0"/>
          </a:xfrm>
          <a:prstGeom prst="line">
            <a:avLst/>
          </a:prstGeom>
          <a:noFill/>
          <a:ln w="50800" cap="sq">
            <a:solidFill>
              <a:schemeClr val="accent1"/>
            </a:solidFill>
            <a:miter/>
          </a:ln>
        </p:spPr>
      </p:cxnSp>
      <p:sp>
        <p:nvSpPr>
          <p:cNvPr id="16" name="标题 1"/>
          <p:cNvSpPr txBox="1"/>
          <p:nvPr/>
        </p:nvSpPr>
        <p:spPr>
          <a:xfrm>
            <a:off x="8329782" y="2128729"/>
            <a:ext cx="969096" cy="969096"/>
          </a:xfrm>
          <a:prstGeom prst="ellipse">
            <a:avLst/>
          </a:prstGeom>
          <a:solidFill>
            <a:schemeClr val="accent1">
              <a:alpha val="10000"/>
            </a:schemeClr>
          </a:solidFill>
          <a:ln w="254000" cap="sq">
            <a:noFill/>
            <a:miter/>
          </a:ln>
          <a:effectLst/>
        </p:spPr>
        <p:txBody>
          <a:bodyPr vert="horz" wrap="square" lIns="0" tIns="0" rIns="0" bIns="0" rtlCol="0" anchor="ctr"/>
          <a:lstStyle/>
          <a:p>
            <a:pPr algn="ctr"/>
            <a:endParaRPr kumimoji="1" lang="zh-CN" altLang="en-US"/>
          </a:p>
        </p:txBody>
      </p:sp>
      <p:sp>
        <p:nvSpPr>
          <p:cNvPr id="17" name="标题 1"/>
          <p:cNvSpPr txBox="1"/>
          <p:nvPr/>
        </p:nvSpPr>
        <p:spPr>
          <a:xfrm>
            <a:off x="8419395" y="2218344"/>
            <a:ext cx="789870" cy="789868"/>
          </a:xfrm>
          <a:prstGeom prst="ellipse">
            <a:avLst/>
          </a:prstGeom>
          <a:gradFill>
            <a:gsLst>
              <a:gs pos="1000">
                <a:schemeClr val="accent1"/>
              </a:gs>
              <a:gs pos="100000">
                <a:schemeClr val="accent1">
                  <a:lumMod val="80000"/>
                  <a:lumOff val="20000"/>
                </a:schemeClr>
              </a:gs>
            </a:gsLst>
            <a:lin ang="2700000" scaled="0"/>
          </a:gradFill>
          <a:ln w="12700" cap="sq">
            <a:noFill/>
            <a:miter/>
          </a:ln>
          <a:effectLst>
            <a:outerShdw blurRad="254000" dist="127000" dir="5400000" sx="90000" sy="90000" algn="t" rotWithShape="0">
              <a:schemeClr val="accent1">
                <a:lumMod val="75000"/>
                <a:alpha val="25000"/>
              </a:schemeClr>
            </a:outerShdw>
          </a:effectLst>
        </p:spPr>
        <p:txBody>
          <a:bodyPr vert="horz" wrap="square" lIns="0" tIns="0" rIns="0" bIns="0" rtlCol="0" anchor="ctr"/>
          <a:lstStyle/>
          <a:p>
            <a:pPr algn="ctr"/>
            <a:endParaRPr kumimoji="1" lang="zh-CN" altLang="en-US"/>
          </a:p>
        </p:txBody>
      </p:sp>
      <p:sp>
        <p:nvSpPr>
          <p:cNvPr id="18" name="标题 1"/>
          <p:cNvSpPr txBox="1"/>
          <p:nvPr/>
        </p:nvSpPr>
        <p:spPr>
          <a:xfrm>
            <a:off x="8643076" y="2427768"/>
            <a:ext cx="342508" cy="37102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1116384" y="2708616"/>
            <a:ext cx="202696" cy="276777"/>
          </a:xfrm>
          <a:custGeom>
            <a:avLst/>
            <a:gdLst>
              <a:gd name="T0" fmla="*/ 82 w 82"/>
              <a:gd name="T1" fmla="*/ 56 h 112"/>
              <a:gd name="T2" fmla="*/ 0 w 82"/>
              <a:gd name="T3" fmla="*/ 112 h 112"/>
              <a:gd name="T4" fmla="*/ 0 w 82"/>
              <a:gd name="T5" fmla="*/ 0 h 112"/>
              <a:gd name="T6" fmla="*/ 82 w 82"/>
              <a:gd name="T7" fmla="*/ 56 h 112"/>
            </a:gdLst>
            <a:ahLst/>
            <a:cxnLst/>
            <a:rect l="0" t="0" r="r" b="b"/>
            <a:pathLst>
              <a:path w="82" h="112">
                <a:moveTo>
                  <a:pt x="82" y="56"/>
                </a:moveTo>
                <a:cubicBezTo>
                  <a:pt x="69" y="89"/>
                  <a:pt x="37" y="112"/>
                  <a:pt x="0" y="112"/>
                </a:cubicBezTo>
                <a:cubicBezTo>
                  <a:pt x="0" y="0"/>
                  <a:pt x="0" y="0"/>
                  <a:pt x="0" y="0"/>
                </a:cubicBezTo>
                <a:cubicBezTo>
                  <a:pt x="37" y="0"/>
                  <a:pt x="69" y="23"/>
                  <a:pt x="82" y="56"/>
                </a:cubicBezTo>
                <a:close/>
              </a:path>
            </a:pathLst>
          </a:custGeom>
          <a:solidFill>
            <a:schemeClr val="accent1">
              <a:lumMod val="75000"/>
            </a:schemeClr>
          </a:solidFill>
          <a:ln cap="sq">
            <a:noFill/>
          </a:ln>
        </p:spPr>
        <p:txBody>
          <a:bodyPr vert="horz" wrap="square" lIns="91440" tIns="45720" rIns="91440" bIns="45720" rtlCol="0" anchor="t"/>
          <a:lstStyle/>
          <a:p>
            <a:pPr algn="l"/>
            <a:endParaRPr kumimoji="1" lang="zh-CN" altLang="en-US"/>
          </a:p>
        </p:txBody>
      </p:sp>
      <p:sp>
        <p:nvSpPr>
          <p:cNvPr id="20" name="标题 1"/>
          <p:cNvSpPr txBox="1"/>
          <p:nvPr/>
        </p:nvSpPr>
        <p:spPr>
          <a:xfrm>
            <a:off x="10134800" y="2130366"/>
            <a:ext cx="1201771" cy="786090"/>
          </a:xfrm>
          <a:custGeom>
            <a:avLst/>
            <a:gdLst>
              <a:gd name="T0" fmla="*/ 487 w 487"/>
              <a:gd name="T1" fmla="*/ 89 h 318"/>
              <a:gd name="T2" fmla="*/ 487 w 487"/>
              <a:gd name="T3" fmla="*/ 257 h 318"/>
              <a:gd name="T4" fmla="*/ 480 w 487"/>
              <a:gd name="T5" fmla="*/ 290 h 318"/>
              <a:gd name="T6" fmla="*/ 462 w 487"/>
              <a:gd name="T7" fmla="*/ 318 h 318"/>
              <a:gd name="T8" fmla="*/ 462 w 487"/>
              <a:gd name="T9" fmla="*/ 262 h 318"/>
              <a:gd name="T10" fmla="*/ 398 w 487"/>
              <a:gd name="T11" fmla="*/ 234 h 318"/>
              <a:gd name="T12" fmla="*/ 118 w 487"/>
              <a:gd name="T13" fmla="*/ 234 h 318"/>
              <a:gd name="T14" fmla="*/ 117 w 487"/>
              <a:gd name="T15" fmla="*/ 234 h 318"/>
              <a:gd name="T16" fmla="*/ 0 w 487"/>
              <a:gd name="T17" fmla="*/ 117 h 318"/>
              <a:gd name="T18" fmla="*/ 117 w 487"/>
              <a:gd name="T19" fmla="*/ 0 h 318"/>
              <a:gd name="T20" fmla="*/ 117 w 487"/>
              <a:gd name="T21" fmla="*/ 0 h 318"/>
              <a:gd name="T22" fmla="*/ 398 w 487"/>
              <a:gd name="T23" fmla="*/ 0 h 318"/>
              <a:gd name="T24" fmla="*/ 487 w 487"/>
              <a:gd name="T25" fmla="*/ 89 h 318"/>
            </a:gdLst>
            <a:ahLst/>
            <a:cxnLst/>
            <a:rect l="0" t="0" r="r" b="b"/>
            <a:pathLst>
              <a:path w="487" h="318">
                <a:moveTo>
                  <a:pt x="487" y="89"/>
                </a:moveTo>
                <a:cubicBezTo>
                  <a:pt x="487" y="257"/>
                  <a:pt x="487" y="257"/>
                  <a:pt x="487" y="257"/>
                </a:cubicBezTo>
                <a:cubicBezTo>
                  <a:pt x="487" y="269"/>
                  <a:pt x="484" y="280"/>
                  <a:pt x="480" y="290"/>
                </a:cubicBezTo>
                <a:cubicBezTo>
                  <a:pt x="476" y="301"/>
                  <a:pt x="470" y="310"/>
                  <a:pt x="462" y="318"/>
                </a:cubicBezTo>
                <a:cubicBezTo>
                  <a:pt x="477" y="303"/>
                  <a:pt x="477" y="278"/>
                  <a:pt x="462" y="262"/>
                </a:cubicBezTo>
                <a:cubicBezTo>
                  <a:pt x="446" y="245"/>
                  <a:pt x="423" y="234"/>
                  <a:pt x="398" y="234"/>
                </a:cubicBezTo>
                <a:cubicBezTo>
                  <a:pt x="118" y="234"/>
                  <a:pt x="118" y="234"/>
                  <a:pt x="118" y="234"/>
                </a:cubicBezTo>
                <a:cubicBezTo>
                  <a:pt x="117" y="234"/>
                  <a:pt x="117" y="234"/>
                  <a:pt x="117" y="234"/>
                </a:cubicBezTo>
                <a:cubicBezTo>
                  <a:pt x="53" y="234"/>
                  <a:pt x="0" y="182"/>
                  <a:pt x="0" y="117"/>
                </a:cubicBezTo>
                <a:cubicBezTo>
                  <a:pt x="0" y="52"/>
                  <a:pt x="53" y="0"/>
                  <a:pt x="117" y="0"/>
                </a:cubicBezTo>
                <a:cubicBezTo>
                  <a:pt x="117" y="0"/>
                  <a:pt x="117" y="0"/>
                  <a:pt x="117" y="0"/>
                </a:cubicBezTo>
                <a:cubicBezTo>
                  <a:pt x="398" y="0"/>
                  <a:pt x="398" y="0"/>
                  <a:pt x="398" y="0"/>
                </a:cubicBezTo>
                <a:cubicBezTo>
                  <a:pt x="447" y="0"/>
                  <a:pt x="487" y="39"/>
                  <a:pt x="487" y="89"/>
                </a:cubicBezTo>
                <a:close/>
              </a:path>
            </a:pathLst>
          </a:custGeom>
          <a:solidFill>
            <a:schemeClr val="accent1"/>
          </a:solidFill>
          <a:ln cap="sq">
            <a:noFill/>
          </a:ln>
          <a:effectLst>
            <a:outerShdw blurRad="190500" dist="152400" dir="8520000" sx="94000" sy="94000" algn="ctr" rotWithShape="0">
              <a:schemeClr val="accent1">
                <a:alpha val="20000"/>
              </a:schemeClr>
            </a:outerShdw>
          </a:effectLst>
        </p:spPr>
        <p:txBody>
          <a:bodyPr vert="horz" wrap="square" lIns="91440" tIns="45720" rIns="91440" bIns="45720" rtlCol="0" anchor="t"/>
          <a:lstStyle/>
          <a:p>
            <a:pPr algn="l"/>
            <a:endParaRPr kumimoji="1" lang="zh-CN" altLang="en-US"/>
          </a:p>
        </p:txBody>
      </p:sp>
      <p:sp>
        <p:nvSpPr>
          <p:cNvPr id="21" name="标题 1"/>
          <p:cNvSpPr txBox="1"/>
          <p:nvPr/>
        </p:nvSpPr>
        <p:spPr>
          <a:xfrm>
            <a:off x="5017140" y="2230436"/>
            <a:ext cx="649238" cy="385391"/>
          </a:xfrm>
          <a:prstGeom prst="rect">
            <a:avLst/>
          </a:prstGeom>
          <a:noFill/>
          <a:ln>
            <a:noFill/>
          </a:ln>
        </p:spPr>
        <p:txBody>
          <a:bodyPr vert="horz" wrap="square" lIns="0" tIns="0" rIns="0" bIns="0" rtlCol="0" anchor="ctr"/>
          <a:lstStyle/>
          <a:p>
            <a:pPr algn="l"/>
            <a:r>
              <a:rPr kumimoji="1" lang="en-US" altLang="zh-CN" sz="2000">
                <a:ln w="12700">
                  <a:noFill/>
                </a:ln>
                <a:solidFill>
                  <a:srgbClr val="FFFFFF">
                    <a:alpha val="100000"/>
                  </a:srgbClr>
                </a:solidFill>
                <a:latin typeface="poppins-bold"/>
                <a:ea typeface="poppins-bold"/>
                <a:cs typeface="poppins-bold"/>
              </a:rPr>
              <a:t>01</a:t>
            </a:r>
            <a:endParaRPr kumimoji="1" lang="zh-CN" altLang="en-US"/>
          </a:p>
        </p:txBody>
      </p:sp>
      <p:sp>
        <p:nvSpPr>
          <p:cNvPr id="22" name="标题 1"/>
          <p:cNvSpPr txBox="1"/>
          <p:nvPr/>
        </p:nvSpPr>
        <p:spPr>
          <a:xfrm>
            <a:off x="10401940" y="2230436"/>
            <a:ext cx="649238" cy="385391"/>
          </a:xfrm>
          <a:prstGeom prst="rect">
            <a:avLst/>
          </a:prstGeom>
          <a:noFill/>
          <a:ln>
            <a:noFill/>
          </a:ln>
        </p:spPr>
        <p:txBody>
          <a:bodyPr vert="horz" wrap="square" lIns="0" tIns="0" rIns="0" bIns="0" rtlCol="0" anchor="ctr"/>
          <a:lstStyle/>
          <a:p>
            <a:pPr algn="l"/>
            <a:r>
              <a:rPr kumimoji="1" lang="en-US" altLang="zh-CN" sz="2000">
                <a:ln w="12700">
                  <a:noFill/>
                </a:ln>
                <a:solidFill>
                  <a:srgbClr val="FFFFFF">
                    <a:alpha val="100000"/>
                  </a:srgbClr>
                </a:solidFill>
                <a:latin typeface="poppins-bold"/>
                <a:ea typeface="poppins-bold"/>
                <a:cs typeface="poppins-bold"/>
              </a:rPr>
              <a:t>02</a:t>
            </a:r>
            <a:endParaRPr kumimoji="1" lang="zh-CN" altLang="en-US"/>
          </a:p>
        </p:txBody>
      </p:sp>
      <p:sp>
        <p:nvSpPr>
          <p:cNvPr id="23"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Common Challenges in Case Access Management</a:t>
            </a:r>
            <a:endParaRPr kumimoji="1" lang="zh-CN" altLang="en-US"/>
          </a:p>
        </p:txBody>
      </p:sp>
      <p:sp>
        <p:nvSpPr>
          <p:cNvPr id="25"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flipV="1">
            <a:off x="8705945" y="1"/>
            <a:ext cx="4162330" cy="3490910"/>
          </a:xfrm>
          <a:custGeom>
            <a:avLst/>
            <a:gdLst>
              <a:gd name="connsiteX0" fmla="*/ 0 w 4162330"/>
              <a:gd name="connsiteY0" fmla="*/ 3490910 h 3490910"/>
              <a:gd name="connsiteX1" fmla="*/ 4162330 w 4162330"/>
              <a:gd name="connsiteY1" fmla="*/ 3490910 h 3490910"/>
              <a:gd name="connsiteX2" fmla="*/ 4162330 w 4162330"/>
              <a:gd name="connsiteY2" fmla="*/ 2172685 h 3490910"/>
              <a:gd name="connsiteX3" fmla="*/ 1989645 w 4162330"/>
              <a:gd name="connsiteY3" fmla="*/ 0 h 3490910"/>
              <a:gd name="connsiteX4" fmla="*/ 0 w 4162330"/>
              <a:gd name="connsiteY4" fmla="*/ 0 h 3490910"/>
            </a:gdLst>
            <a:ahLst/>
            <a:cxnLst/>
            <a:rect l="l" t="t" r="r" b="b"/>
            <a:pathLst>
              <a:path w="4162330" h="3490910">
                <a:moveTo>
                  <a:pt x="0" y="3490910"/>
                </a:moveTo>
                <a:lnTo>
                  <a:pt x="4162330" y="3490910"/>
                </a:lnTo>
                <a:lnTo>
                  <a:pt x="4162330" y="2172685"/>
                </a:lnTo>
                <a:cubicBezTo>
                  <a:pt x="4162330" y="972744"/>
                  <a:pt x="3189587" y="0"/>
                  <a:pt x="1989645" y="0"/>
                </a:cubicBezTo>
                <a:lnTo>
                  <a:pt x="0" y="0"/>
                </a:lnTo>
                <a:close/>
              </a:path>
            </a:pathLst>
          </a:custGeom>
          <a:solidFill>
            <a:schemeClr val="accent1">
              <a:alpha val="25000"/>
            </a:schemeClr>
          </a:solidFill>
          <a:ln w="31750" cap="sq">
            <a:noFill/>
            <a:miter/>
          </a:ln>
        </p:spPr>
        <p:txBody>
          <a:bodyPr vert="horz" wrap="square" lIns="91440" tIns="45720" rIns="91440" bIns="45720" rtlCol="0" anchor="ctr"/>
          <a:lstStyle/>
          <a:p>
            <a:pPr algn="ctr"/>
            <a:endParaRPr kumimoji="1" lang="zh-CN" altLang="en-US"/>
          </a:p>
        </p:txBody>
      </p:sp>
      <p:pic>
        <p:nvPicPr>
          <p:cNvPr id="4" name="Picture 3"/>
          <p:cNvPicPr>
            <a:picLocks noChangeAspect="1"/>
          </p:cNvPicPr>
          <p:nvPr/>
        </p:nvPicPr>
        <p:blipFill>
          <a:blip r:embed="rId2">
            <a:alphaModFix/>
          </a:blip>
          <a:srcRect l="52830" t="1886" r="3656" b="2867"/>
          <a:stretch>
            <a:fillRect/>
          </a:stretch>
        </p:blipFill>
        <p:spPr>
          <a:xfrm>
            <a:off x="7445471" y="1280160"/>
            <a:ext cx="3819429" cy="5581314"/>
          </a:xfrm>
          <a:custGeom>
            <a:avLst/>
            <a:gdLst/>
            <a:ahLst/>
            <a:cxnLst/>
            <a:rect l="l" t="t" r="r" b="b"/>
            <a:pathLst>
              <a:path w="3819429" h="5581314">
                <a:moveTo>
                  <a:pt x="0" y="0"/>
                </a:moveTo>
                <a:lnTo>
                  <a:pt x="1825735" y="0"/>
                </a:lnTo>
                <a:cubicBezTo>
                  <a:pt x="2926822" y="0"/>
                  <a:pt x="3819429" y="892607"/>
                  <a:pt x="3819429" y="1993695"/>
                </a:cubicBezTo>
                <a:lnTo>
                  <a:pt x="3819429" y="5581314"/>
                </a:lnTo>
                <a:lnTo>
                  <a:pt x="0" y="5581314"/>
                </a:lnTo>
                <a:close/>
              </a:path>
            </a:pathLst>
          </a:custGeom>
          <a:noFill/>
          <a:ln>
            <a:noFill/>
          </a:ln>
        </p:spPr>
      </p:pic>
      <p:sp>
        <p:nvSpPr>
          <p:cNvPr id="5" name="标题 1"/>
          <p:cNvSpPr txBox="1"/>
          <p:nvPr/>
        </p:nvSpPr>
        <p:spPr>
          <a:xfrm>
            <a:off x="664979" y="2420695"/>
            <a:ext cx="4104411" cy="3224683"/>
          </a:xfrm>
          <a:prstGeom prst="roundRect">
            <a:avLst>
              <a:gd name="adj" fmla="val 6682"/>
            </a:avLst>
          </a:prstGeom>
          <a:solidFill>
            <a:schemeClr val="bg1"/>
          </a:solidFill>
          <a:ln w="3175" cap="sq">
            <a:solidFill>
              <a:schemeClr val="accent1"/>
            </a:solidFill>
          </a:ln>
          <a:effectLst>
            <a:outerShdw blurRad="254000" sx="109000" sy="109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6" name="标题 1"/>
          <p:cNvSpPr txBox="1"/>
          <p:nvPr/>
        </p:nvSpPr>
        <p:spPr>
          <a:xfrm>
            <a:off x="5326380" y="2420695"/>
            <a:ext cx="4104411" cy="3224683"/>
          </a:xfrm>
          <a:prstGeom prst="roundRect">
            <a:avLst>
              <a:gd name="adj" fmla="val 6682"/>
            </a:avLst>
          </a:prstGeom>
          <a:solidFill>
            <a:schemeClr val="accent1"/>
          </a:solidFill>
          <a:ln w="3175" cap="sq">
            <a:solidFill>
              <a:schemeClr val="accent1"/>
            </a:solidFill>
          </a:ln>
          <a:effectLst>
            <a:outerShdw blurRad="254000" sx="109000" sy="109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7" name="标题 1"/>
          <p:cNvSpPr txBox="1"/>
          <p:nvPr/>
        </p:nvSpPr>
        <p:spPr>
          <a:xfrm>
            <a:off x="2494186" y="2664006"/>
            <a:ext cx="445997" cy="44957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2626032" y="3981294"/>
            <a:ext cx="182304" cy="45719"/>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7153795" y="2676923"/>
            <a:ext cx="449580" cy="423740"/>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7293762" y="3981294"/>
            <a:ext cx="169646" cy="45719"/>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855042" y="3187760"/>
            <a:ext cx="3724284" cy="663043"/>
          </a:xfrm>
          <a:prstGeom prst="rect">
            <a:avLst/>
          </a:prstGeom>
          <a:noFill/>
          <a:ln>
            <a:noFill/>
          </a:ln>
        </p:spPr>
        <p:txBody>
          <a:bodyPr vert="horz" wrap="square" lIns="0" tIns="0" rIns="0" bIns="0" rtlCol="0" anchor="b"/>
          <a:lstStyle/>
          <a:p>
            <a:pPr algn="ctr"/>
            <a:r>
              <a:rPr kumimoji="1" lang="en-US" altLang="zh-CN" sz="1600">
                <a:ln w="12700">
                  <a:noFill/>
                </a:ln>
                <a:solidFill>
                  <a:srgbClr val="262626">
                    <a:alpha val="100000"/>
                  </a:srgbClr>
                </a:solidFill>
                <a:latin typeface="poppins-bold"/>
                <a:ea typeface="poppins-bold"/>
                <a:cs typeface="poppins-bold"/>
              </a:rPr>
              <a:t>Implementing a Clear Permission Policy</a:t>
            </a:r>
            <a:endParaRPr kumimoji="1" lang="zh-CN" altLang="en-US"/>
          </a:p>
        </p:txBody>
      </p:sp>
      <p:sp>
        <p:nvSpPr>
          <p:cNvPr id="12" name="标题 1"/>
          <p:cNvSpPr txBox="1"/>
          <p:nvPr/>
        </p:nvSpPr>
        <p:spPr>
          <a:xfrm>
            <a:off x="855042" y="4139256"/>
            <a:ext cx="3724284" cy="1334444"/>
          </a:xfrm>
          <a:prstGeom prst="rect">
            <a:avLst/>
          </a:prstGeom>
          <a:noFill/>
          <a:ln>
            <a:noFill/>
          </a:ln>
        </p:spPr>
        <p:txBody>
          <a:bodyPr vert="horz" wrap="square" lIns="0" tIns="0" rIns="0" bIns="0" rtlCol="0" anchor="t"/>
          <a:lstStyle/>
          <a:p>
            <a:pPr algn="ctr"/>
            <a:r>
              <a:rPr kumimoji="1" lang="en-US" altLang="zh-CN" sz="1289">
                <a:ln w="12700">
                  <a:noFill/>
                </a:ln>
                <a:solidFill>
                  <a:srgbClr val="404040">
                    <a:alpha val="100000"/>
                  </a:srgbClr>
                </a:solidFill>
                <a:latin typeface="Poppins"/>
                <a:ea typeface="Poppins"/>
                <a:cs typeface="Poppins"/>
              </a:rPr>
              <a:t>A clear permission policy outlines the specific access rights for each user role, helping to mitigate confusion and ensure that permissions align with organizational objectives.</a:t>
            </a:r>
            <a:endParaRPr kumimoji="1" lang="zh-CN" altLang="en-US"/>
          </a:p>
        </p:txBody>
      </p:sp>
      <p:sp>
        <p:nvSpPr>
          <p:cNvPr id="13" name="标题 1"/>
          <p:cNvSpPr txBox="1"/>
          <p:nvPr/>
        </p:nvSpPr>
        <p:spPr>
          <a:xfrm>
            <a:off x="5516443" y="3187760"/>
            <a:ext cx="3724284" cy="663043"/>
          </a:xfrm>
          <a:prstGeom prst="rect">
            <a:avLst/>
          </a:prstGeom>
          <a:noFill/>
          <a:ln>
            <a:noFill/>
          </a:ln>
        </p:spPr>
        <p:txBody>
          <a:bodyPr vert="horz" wrap="square" lIns="0" tIns="0" rIns="0" bIns="0" rtlCol="0" anchor="b"/>
          <a:lstStyle/>
          <a:p>
            <a:pPr algn="ctr"/>
            <a:r>
              <a:rPr kumimoji="1" lang="en-US" altLang="zh-CN" sz="1600">
                <a:ln w="12700">
                  <a:noFill/>
                </a:ln>
                <a:solidFill>
                  <a:srgbClr val="FFFFFF">
                    <a:alpha val="100000"/>
                  </a:srgbClr>
                </a:solidFill>
                <a:latin typeface="poppins-bold"/>
                <a:ea typeface="poppins-bold"/>
                <a:cs typeface="poppins-bold"/>
              </a:rPr>
              <a:t>Utilizing Microsoft Purview Tools Effectively</a:t>
            </a:r>
            <a:endParaRPr kumimoji="1" lang="zh-CN" altLang="en-US"/>
          </a:p>
        </p:txBody>
      </p:sp>
      <p:sp>
        <p:nvSpPr>
          <p:cNvPr id="14" name="标题 1"/>
          <p:cNvSpPr txBox="1"/>
          <p:nvPr/>
        </p:nvSpPr>
        <p:spPr>
          <a:xfrm>
            <a:off x="5516443" y="4139256"/>
            <a:ext cx="3724284" cy="1334444"/>
          </a:xfrm>
          <a:prstGeom prst="rect">
            <a:avLst/>
          </a:prstGeom>
          <a:noFill/>
          <a:ln>
            <a:noFill/>
          </a:ln>
        </p:spPr>
        <p:txBody>
          <a:bodyPr vert="horz" wrap="square" lIns="0" tIns="0" rIns="0" bIns="0" rtlCol="0" anchor="t"/>
          <a:lstStyle/>
          <a:p>
            <a:pPr algn="ctr"/>
            <a:r>
              <a:rPr kumimoji="1" lang="en-US" altLang="zh-CN" sz="1289">
                <a:ln w="12700">
                  <a:noFill/>
                </a:ln>
                <a:solidFill>
                  <a:srgbClr val="FFFFFF">
                    <a:alpha val="100000"/>
                  </a:srgbClr>
                </a:solidFill>
                <a:latin typeface="Poppins"/>
                <a:ea typeface="Poppins"/>
                <a:cs typeface="Poppins"/>
              </a:rPr>
              <a:t>Leveraging Microsoft Purview tools provides organizations with advanced features for managing access controls and permissions, enhancing security and compliance across all data environments.</a:t>
            </a:r>
            <a:endParaRPr kumimoji="1" lang="zh-CN" altLang="en-US"/>
          </a:p>
        </p:txBody>
      </p:sp>
      <p:sp>
        <p:nvSpPr>
          <p:cNvPr id="15" name="标题 1"/>
          <p:cNvSpPr txBox="1"/>
          <p:nvPr/>
        </p:nvSpPr>
        <p:spPr>
          <a:xfrm>
            <a:off x="452878" y="334470"/>
            <a:ext cx="8171180" cy="655320"/>
          </a:xfrm>
          <a:prstGeom prst="roundRect">
            <a:avLst>
              <a:gd name="adj" fmla="val 13854"/>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783617" y="46704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Strategies for Overcoming Challenges</a:t>
            </a:r>
            <a:endParaRPr kumimoji="1" lang="zh-CN" altLang="en-US"/>
          </a:p>
        </p:txBody>
      </p:sp>
      <p:sp>
        <p:nvSpPr>
          <p:cNvPr id="17" name="标题 1"/>
          <p:cNvSpPr txBox="1"/>
          <p:nvPr/>
        </p:nvSpPr>
        <p:spPr>
          <a:xfrm rot="19381400" flipH="1">
            <a:off x="78135" y="464640"/>
            <a:ext cx="653381" cy="436022"/>
          </a:xfrm>
          <a:custGeom>
            <a:avLst/>
            <a:gdLst>
              <a:gd name="connsiteX0" fmla="*/ 362469 w 653381"/>
              <a:gd name="connsiteY0" fmla="*/ 4241 h 436022"/>
              <a:gd name="connsiteX1" fmla="*/ 396364 w 653381"/>
              <a:gd name="connsiteY1" fmla="*/ 61368 h 436022"/>
              <a:gd name="connsiteX2" fmla="*/ 396732 w 653381"/>
              <a:gd name="connsiteY2" fmla="*/ 137992 h 436022"/>
              <a:gd name="connsiteX3" fmla="*/ 572317 w 653381"/>
              <a:gd name="connsiteY3" fmla="*/ 137992 h 436022"/>
              <a:gd name="connsiteX4" fmla="*/ 653381 w 653381"/>
              <a:gd name="connsiteY4" fmla="*/ 219056 h 436022"/>
              <a:gd name="connsiteX5" fmla="*/ 572317 w 653381"/>
              <a:gd name="connsiteY5" fmla="*/ 300120 h 436022"/>
              <a:gd name="connsiteX6" fmla="*/ 397511 w 653381"/>
              <a:gd name="connsiteY6" fmla="*/ 300120 h 436022"/>
              <a:gd name="connsiteX7" fmla="*/ 397862 w 653381"/>
              <a:gd name="connsiteY7" fmla="*/ 373034 h 436022"/>
              <a:gd name="connsiteX8" fmla="*/ 305140 w 653381"/>
              <a:gd name="connsiteY8" fmla="*/ 427039 h 436022"/>
              <a:gd name="connsiteX9" fmla="*/ 33218 w 653381"/>
              <a:gd name="connsiteY9" fmla="*/ 271065 h 436022"/>
              <a:gd name="connsiteX10" fmla="*/ 33021 w 653381"/>
              <a:gd name="connsiteY10" fmla="*/ 163763 h 436022"/>
              <a:gd name="connsiteX11" fmla="*/ 302805 w 653381"/>
              <a:gd name="connsiteY11" fmla="*/ 7703 h 436022"/>
              <a:gd name="connsiteX12" fmla="*/ 362469 w 653381"/>
              <a:gd name="connsiteY12" fmla="*/ 4241 h 436022"/>
            </a:gdLst>
            <a:ahLst/>
            <a:cxnLst/>
            <a:rect l="l" t="t" r="r" b="b"/>
            <a:pathLst>
              <a:path w="653381" h="436022">
                <a:moveTo>
                  <a:pt x="362469" y="4241"/>
                </a:moveTo>
                <a:cubicBezTo>
                  <a:pt x="378628" y="10999"/>
                  <a:pt x="392701" y="27110"/>
                  <a:pt x="396364" y="61368"/>
                </a:cubicBezTo>
                <a:lnTo>
                  <a:pt x="396732" y="137992"/>
                </a:lnTo>
                <a:lnTo>
                  <a:pt x="572317" y="137992"/>
                </a:lnTo>
                <a:cubicBezTo>
                  <a:pt x="617087" y="137992"/>
                  <a:pt x="653381" y="174286"/>
                  <a:pt x="653381" y="219056"/>
                </a:cubicBezTo>
                <a:cubicBezTo>
                  <a:pt x="653381" y="263826"/>
                  <a:pt x="617087" y="300120"/>
                  <a:pt x="572317" y="300120"/>
                </a:cubicBezTo>
                <a:lnTo>
                  <a:pt x="397511" y="300120"/>
                </a:lnTo>
                <a:lnTo>
                  <a:pt x="397862" y="373034"/>
                </a:lnTo>
                <a:cubicBezTo>
                  <a:pt x="397862" y="373034"/>
                  <a:pt x="389002" y="464424"/>
                  <a:pt x="305140" y="427039"/>
                </a:cubicBezTo>
                <a:lnTo>
                  <a:pt x="33218" y="271065"/>
                </a:lnTo>
                <a:cubicBezTo>
                  <a:pt x="33218" y="271065"/>
                  <a:pt x="-41392" y="217550"/>
                  <a:pt x="33021" y="163763"/>
                </a:cubicBezTo>
                <a:lnTo>
                  <a:pt x="302805" y="7703"/>
                </a:lnTo>
                <a:cubicBezTo>
                  <a:pt x="302805" y="7703"/>
                  <a:pt x="335536" y="-7020"/>
                  <a:pt x="362469" y="4241"/>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2506310" y="1706590"/>
            <a:ext cx="7645738" cy="108105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0100807" y="1544884"/>
            <a:ext cx="102482" cy="140447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041123" y="1730925"/>
            <a:ext cx="6858616" cy="942425"/>
          </a:xfrm>
          <a:prstGeom prst="rect">
            <a:avLst/>
          </a:prstGeom>
          <a:noFill/>
          <a:ln>
            <a:noFill/>
          </a:ln>
        </p:spPr>
        <p:txBody>
          <a:bodyPr vert="horz" wrap="square" lIns="0" tIns="0" rIns="0" bIns="0" rtlCol="0" anchor="t"/>
          <a:lstStyle/>
          <a:p>
            <a:pPr algn="l"/>
            <a:endParaRPr kumimoji="1" lang="zh-CN" altLang="en-US"/>
          </a:p>
        </p:txBody>
      </p:sp>
      <p:sp>
        <p:nvSpPr>
          <p:cNvPr id="6" name="标题 1"/>
          <p:cNvSpPr txBox="1"/>
          <p:nvPr/>
        </p:nvSpPr>
        <p:spPr>
          <a:xfrm>
            <a:off x="2136816" y="1351177"/>
            <a:ext cx="780911" cy="78091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2366919" y="1586451"/>
            <a:ext cx="320709" cy="31036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1976012" y="1130300"/>
            <a:ext cx="160806" cy="1608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3041122" y="1754561"/>
            <a:ext cx="6864878" cy="377527"/>
          </a:xfrm>
          <a:prstGeom prst="rect">
            <a:avLst/>
          </a:prstGeom>
          <a:noFill/>
          <a:ln>
            <a:noFill/>
          </a:ln>
        </p:spPr>
        <p:txBody>
          <a:bodyPr vert="horz" wrap="square" lIns="0" tIns="0" rIns="0" bIns="0" rtlCol="0" anchor="b"/>
          <a:lstStyle/>
          <a:p>
            <a:pPr algn="l"/>
            <a:r>
              <a:rPr kumimoji="1" lang="en-US" altLang="zh-CN" sz="1200" dirty="0">
                <a:ln w="12700">
                  <a:noFill/>
                </a:ln>
                <a:solidFill>
                  <a:srgbClr val="262626">
                    <a:alpha val="100000"/>
                  </a:srgbClr>
                </a:solidFill>
                <a:latin typeface="Poppins" panose="00000500000000000000" pitchFamily="2" charset="0"/>
                <a:ea typeface="poppins-bold"/>
                <a:cs typeface="Poppins" panose="00000500000000000000" pitchFamily="2" charset="0"/>
              </a:rPr>
              <a:t>Holds are a feature in Microsoft Purview that prevent the deletion or alteration of content during investigations, ensuring data integrity and compliance with legal requirements.</a:t>
            </a:r>
            <a:endParaRPr kumimoji="1" lang="zh-CN" altLang="en-US" sz="1200" dirty="0">
              <a:latin typeface="Poppins" panose="00000500000000000000" pitchFamily="2" charset="0"/>
              <a:cs typeface="Poppins" panose="00000500000000000000" pitchFamily="2" charset="0"/>
            </a:endParaRPr>
          </a:p>
        </p:txBody>
      </p:sp>
      <p:sp>
        <p:nvSpPr>
          <p:cNvPr id="10" name="标题 1"/>
          <p:cNvSpPr txBox="1"/>
          <p:nvPr/>
        </p:nvSpPr>
        <p:spPr>
          <a:xfrm>
            <a:off x="2506310" y="3298964"/>
            <a:ext cx="7645738" cy="108105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10100807" y="3137257"/>
            <a:ext cx="102482" cy="140447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3041123" y="3323298"/>
            <a:ext cx="6858616" cy="942425"/>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The primary purpose of holds is to preserve data that may be relevant for legal proceedings or investigations, ensuring that critical information is retained and protected from accidental loss.</a:t>
            </a:r>
            <a:endParaRPr kumimoji="1" lang="zh-CN" altLang="en-US" dirty="0"/>
          </a:p>
        </p:txBody>
      </p:sp>
      <p:sp>
        <p:nvSpPr>
          <p:cNvPr id="13" name="标题 1"/>
          <p:cNvSpPr txBox="1"/>
          <p:nvPr/>
        </p:nvSpPr>
        <p:spPr>
          <a:xfrm>
            <a:off x="2136816" y="2943550"/>
            <a:ext cx="780911" cy="78091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2366919" y="3173650"/>
            <a:ext cx="320709" cy="320709"/>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976012" y="2722673"/>
            <a:ext cx="160806" cy="1608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3041122" y="2893754"/>
            <a:ext cx="6864878" cy="377527"/>
          </a:xfrm>
          <a:prstGeom prst="rect">
            <a:avLst/>
          </a:prstGeom>
          <a:noFill/>
          <a:ln>
            <a:noFill/>
          </a:ln>
        </p:spPr>
        <p:txBody>
          <a:bodyPr vert="horz" wrap="square" lIns="0" tIns="0" rIns="0" bIns="0" rtlCol="0" anchor="b"/>
          <a:lstStyle/>
          <a:p>
            <a:pPr algn="l"/>
            <a:r>
              <a:rPr kumimoji="1" lang="en-US" altLang="zh-CN" sz="1600" dirty="0">
                <a:ln w="12700">
                  <a:noFill/>
                </a:ln>
                <a:solidFill>
                  <a:srgbClr val="262626">
                    <a:alpha val="100000"/>
                  </a:srgbClr>
                </a:solidFill>
                <a:latin typeface="poppins-bold"/>
                <a:ea typeface="poppins-bold"/>
                <a:cs typeface="poppins-bold"/>
              </a:rPr>
              <a:t>Purpose of Holds</a:t>
            </a:r>
            <a:endParaRPr kumimoji="1" lang="zh-CN" altLang="en-US" dirty="0"/>
          </a:p>
        </p:txBody>
      </p:sp>
      <p:sp>
        <p:nvSpPr>
          <p:cNvPr id="17" name="标题 1"/>
          <p:cNvSpPr txBox="1"/>
          <p:nvPr/>
        </p:nvSpPr>
        <p:spPr>
          <a:xfrm>
            <a:off x="2506310" y="4891336"/>
            <a:ext cx="7645738" cy="108105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10100807" y="4729629"/>
            <a:ext cx="102482" cy="140447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3041123" y="4915670"/>
            <a:ext cx="6858616" cy="942425"/>
          </a:xfrm>
          <a:prstGeom prst="rect">
            <a:avLst/>
          </a:prstGeom>
          <a:noFill/>
          <a:ln>
            <a:noFill/>
          </a:ln>
        </p:spPr>
        <p:txBody>
          <a:bodyPr vert="horz" wrap="square" lIns="0" tIns="0" rIns="0" bIns="0" rtlCol="0" anchor="t"/>
          <a:lstStyle/>
          <a:p>
            <a:pPr algn="l"/>
            <a:r>
              <a:rPr kumimoji="1" lang="en-US" altLang="zh-CN" sz="1200">
                <a:ln w="12700">
                  <a:noFill/>
                </a:ln>
                <a:solidFill>
                  <a:srgbClr val="262626">
                    <a:alpha val="100000"/>
                  </a:srgbClr>
                </a:solidFill>
                <a:latin typeface="Poppins"/>
                <a:ea typeface="Poppins"/>
                <a:cs typeface="Poppins"/>
              </a:rPr>
              <a:t>There are different types of holds in Microsoft Purview, including legal holds, which apply to specific data related to legal cases, and retention holds, which maintain data for regulatory compliance.</a:t>
            </a:r>
            <a:endParaRPr kumimoji="1" lang="zh-CN" altLang="en-US"/>
          </a:p>
        </p:txBody>
      </p:sp>
      <p:sp>
        <p:nvSpPr>
          <p:cNvPr id="20" name="标题 1"/>
          <p:cNvSpPr txBox="1"/>
          <p:nvPr/>
        </p:nvSpPr>
        <p:spPr>
          <a:xfrm>
            <a:off x="2136816" y="4535922"/>
            <a:ext cx="780911" cy="780911"/>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2366919" y="4778038"/>
            <a:ext cx="320709" cy="296678"/>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976012" y="4315045"/>
            <a:ext cx="160806" cy="1608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3041122" y="4486126"/>
            <a:ext cx="6864878"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Types of Holds</a:t>
            </a:r>
            <a:endParaRPr kumimoji="1" lang="zh-CN" altLang="en-US"/>
          </a:p>
        </p:txBody>
      </p:sp>
      <p:sp>
        <p:nvSpPr>
          <p:cNvPr id="24" name="标题 1"/>
          <p:cNvSpPr txBox="1"/>
          <p:nvPr/>
        </p:nvSpPr>
        <p:spPr>
          <a:xfrm>
            <a:off x="561368" y="367689"/>
            <a:ext cx="11480800" cy="421640"/>
          </a:xfrm>
          <a:prstGeom prst="rect">
            <a:avLst/>
          </a:prstGeom>
          <a:noFill/>
          <a:ln>
            <a:noFill/>
          </a:ln>
        </p:spPr>
        <p:txBody>
          <a:bodyPr vert="horz" wrap="square" lIns="91440" tIns="45720" rIns="91440" bIns="45720" rtlCol="0" anchor="t">
            <a:spAutoFit/>
          </a:bodyPr>
          <a:lstStyle/>
          <a:p>
            <a:pPr algn="l"/>
            <a:r>
              <a:rPr kumimoji="1" lang="en-US" altLang="zh-CN" sz="2400">
                <a:ln w="12700">
                  <a:noFill/>
                </a:ln>
                <a:solidFill>
                  <a:srgbClr val="262626">
                    <a:alpha val="100000"/>
                  </a:srgbClr>
                </a:solidFill>
                <a:latin typeface="poppins-bold"/>
                <a:ea typeface="poppins-bold"/>
                <a:cs typeface="poppins-bold"/>
              </a:rPr>
              <a:t>Definition of Holds</a:t>
            </a:r>
            <a:endParaRPr kumimoji="1" lang="zh-CN" altLang="en-US"/>
          </a:p>
        </p:txBody>
      </p:sp>
      <p:sp>
        <p:nvSpPr>
          <p:cNvPr id="25" name="标题 1"/>
          <p:cNvSpPr txBox="1"/>
          <p:nvPr/>
        </p:nvSpPr>
        <p:spPr>
          <a:xfrm>
            <a:off x="272243" y="225304"/>
            <a:ext cx="257347" cy="517646"/>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272243" y="88785"/>
            <a:ext cx="257347" cy="98499"/>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272243" y="0"/>
            <a:ext cx="257347" cy="55028"/>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28" name="标题 1">
            <a:extLst>
              <a:ext uri="{FF2B5EF4-FFF2-40B4-BE49-F238E27FC236}">
                <a16:creationId xmlns:a16="http://schemas.microsoft.com/office/drawing/2014/main" id="{2798BCF7-D4D7-E516-547B-639BC1EA218C}"/>
              </a:ext>
            </a:extLst>
          </p:cNvPr>
          <p:cNvSpPr txBox="1"/>
          <p:nvPr/>
        </p:nvSpPr>
        <p:spPr>
          <a:xfrm>
            <a:off x="3034861" y="1302175"/>
            <a:ext cx="6864878" cy="377527"/>
          </a:xfrm>
          <a:prstGeom prst="rect">
            <a:avLst/>
          </a:prstGeom>
          <a:noFill/>
          <a:ln>
            <a:noFill/>
          </a:ln>
        </p:spPr>
        <p:txBody>
          <a:bodyPr vert="horz" wrap="square" lIns="0" tIns="0" rIns="0" bIns="0" rtlCol="0" anchor="b"/>
          <a:lstStyle/>
          <a:p>
            <a:pPr algn="l"/>
            <a:r>
              <a:rPr kumimoji="1" lang="en-US" altLang="zh-CN" sz="1600" dirty="0">
                <a:ln w="12700">
                  <a:noFill/>
                </a:ln>
                <a:solidFill>
                  <a:srgbClr val="262626">
                    <a:alpha val="100000"/>
                  </a:srgbClr>
                </a:solidFill>
                <a:latin typeface="poppins-bold"/>
                <a:ea typeface="poppins-bold"/>
                <a:cs typeface="poppins-bold"/>
              </a:rPr>
              <a:t>Definition</a:t>
            </a:r>
            <a:endParaRPr kumimoji="1" lang="zh-CN" alt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flipH="1">
            <a:off x="7211955" y="1677372"/>
            <a:ext cx="5197760" cy="5208604"/>
          </a:xfrm>
          <a:custGeom>
            <a:avLst/>
            <a:gdLst>
              <a:gd name="connsiteX0" fmla="*/ 5604 w 8106032"/>
              <a:gd name="connsiteY0" fmla="*/ 4078531 h 8122943"/>
              <a:gd name="connsiteX1" fmla="*/ 3316 w 8106032"/>
              <a:gd name="connsiteY1" fmla="*/ 5727365 h 8122943"/>
              <a:gd name="connsiteX2" fmla="*/ 15 w 8106032"/>
              <a:gd name="connsiteY2" fmla="*/ 8105673 h 8122943"/>
              <a:gd name="connsiteX3" fmla="*/ 1762 w 8106032"/>
              <a:gd name="connsiteY3" fmla="*/ 6094849 h 8122943"/>
              <a:gd name="connsiteX4" fmla="*/ 11274 w 8106032"/>
              <a:gd name="connsiteY4" fmla="*/ 0 h 8122943"/>
              <a:gd name="connsiteX5" fmla="*/ 5741707 w 8106032"/>
              <a:gd name="connsiteY5" fmla="*/ 2377481 h 8122943"/>
              <a:gd name="connsiteX6" fmla="*/ 8106011 w 8106032"/>
              <a:gd name="connsiteY6" fmla="*/ 8113363 h 8122943"/>
              <a:gd name="connsiteX7" fmla="*/ 0 w 8106032"/>
              <a:gd name="connsiteY7" fmla="*/ 8122943 h 8122943"/>
              <a:gd name="connsiteX8" fmla="*/ 6 w 8106032"/>
              <a:gd name="connsiteY8" fmla="*/ 8116481 h 8122943"/>
              <a:gd name="connsiteX9" fmla="*/ 4768273 w 8106032"/>
              <a:gd name="connsiteY9" fmla="*/ 8110846 h 8122943"/>
              <a:gd name="connsiteX10" fmla="*/ 3377496 w 8106032"/>
              <a:gd name="connsiteY10" fmla="*/ 4736776 h 8122943"/>
              <a:gd name="connsiteX11" fmla="*/ 243101 w 8106032"/>
              <a:gd name="connsiteY11" fmla="*/ 3344119 h 8122943"/>
              <a:gd name="connsiteX12" fmla="*/ 7015 w 8106032"/>
              <a:gd name="connsiteY12" fmla="*/ 3338259 h 8122943"/>
              <a:gd name="connsiteX13" fmla="*/ 9512 w 8106032"/>
              <a:gd name="connsiteY13" fmla="*/ 2028094 h 8122943"/>
              <a:gd name="connsiteX14" fmla="*/ 11274 w 8106032"/>
              <a:gd name="connsiteY14" fmla="*/ 0 h 8122943"/>
            </a:gdLst>
            <a:ahLst/>
            <a:cxnLst/>
            <a:rect l="l" t="t" r="r" b="b"/>
            <a:pathLst>
              <a:path w="8106032" h="8122943">
                <a:moveTo>
                  <a:pt x="5604" y="4078531"/>
                </a:moveTo>
                <a:lnTo>
                  <a:pt x="3316" y="5727365"/>
                </a:lnTo>
                <a:lnTo>
                  <a:pt x="15" y="8105673"/>
                </a:lnTo>
                <a:lnTo>
                  <a:pt x="1762" y="6094849"/>
                </a:lnTo>
                <a:close/>
                <a:moveTo>
                  <a:pt x="11274" y="0"/>
                </a:moveTo>
                <a:cubicBezTo>
                  <a:pt x="2161361" y="0"/>
                  <a:pt x="4223114" y="855394"/>
                  <a:pt x="5741707" y="2377481"/>
                </a:cubicBezTo>
                <a:cubicBezTo>
                  <a:pt x="7260301" y="3899568"/>
                  <a:pt x="8110954" y="5963281"/>
                  <a:pt x="8106011" y="8113363"/>
                </a:cubicBezTo>
                <a:lnTo>
                  <a:pt x="0" y="8122943"/>
                </a:lnTo>
                <a:lnTo>
                  <a:pt x="6" y="8116481"/>
                </a:lnTo>
                <a:lnTo>
                  <a:pt x="4768273" y="8110846"/>
                </a:lnTo>
                <a:cubicBezTo>
                  <a:pt x="4771180" y="6846084"/>
                  <a:pt x="4270793" y="5632127"/>
                  <a:pt x="3377496" y="4736776"/>
                </a:cubicBezTo>
                <a:cubicBezTo>
                  <a:pt x="2540032" y="3897385"/>
                  <a:pt x="1421750" y="3402678"/>
                  <a:pt x="243101" y="3344119"/>
                </a:cubicBezTo>
                <a:lnTo>
                  <a:pt x="7015" y="3338259"/>
                </a:lnTo>
                <a:lnTo>
                  <a:pt x="9512" y="2028094"/>
                </a:lnTo>
                <a:cubicBezTo>
                  <a:pt x="10569" y="1350888"/>
                  <a:pt x="11274" y="674563"/>
                  <a:pt x="11274" y="0"/>
                </a:cubicBezTo>
                <a:close/>
              </a:path>
            </a:pathLst>
          </a:custGeom>
          <a:gradFill>
            <a:gsLst>
              <a:gs pos="1000">
                <a:schemeClr val="accent1">
                  <a:lumMod val="60000"/>
                  <a:lumOff val="40000"/>
                  <a:alpha val="100000"/>
                </a:schemeClr>
              </a:gs>
              <a:gs pos="100000">
                <a:schemeClr val="accent1">
                  <a:lumMod val="75000"/>
                  <a:alpha val="100000"/>
                </a:schemeClr>
              </a:gs>
            </a:gsLst>
            <a:lin ang="8400000" scaled="0"/>
          </a:gra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flipV="1">
            <a:off x="-484414" y="1948098"/>
            <a:ext cx="1476658" cy="1476659"/>
          </a:xfrm>
          <a:custGeom>
            <a:avLst/>
            <a:gdLst>
              <a:gd name="T0" fmla="*/ 417 w 756"/>
              <a:gd name="T1" fmla="*/ 754 h 756"/>
              <a:gd name="T2" fmla="*/ 472 w 756"/>
              <a:gd name="T3" fmla="*/ 744 h 756"/>
              <a:gd name="T4" fmla="*/ 525 w 756"/>
              <a:gd name="T5" fmla="*/ 726 h 756"/>
              <a:gd name="T6" fmla="*/ 574 w 756"/>
              <a:gd name="T7" fmla="*/ 701 h 756"/>
              <a:gd name="T8" fmla="*/ 619 w 756"/>
              <a:gd name="T9" fmla="*/ 670 h 756"/>
              <a:gd name="T10" fmla="*/ 658 w 756"/>
              <a:gd name="T11" fmla="*/ 632 h 756"/>
              <a:gd name="T12" fmla="*/ 691 w 756"/>
              <a:gd name="T13" fmla="*/ 590 h 756"/>
              <a:gd name="T14" fmla="*/ 719 w 756"/>
              <a:gd name="T15" fmla="*/ 542 h 756"/>
              <a:gd name="T16" fmla="*/ 739 w 756"/>
              <a:gd name="T17" fmla="*/ 491 h 756"/>
              <a:gd name="T18" fmla="*/ 751 w 756"/>
              <a:gd name="T19" fmla="*/ 435 h 756"/>
              <a:gd name="T20" fmla="*/ 756 w 756"/>
              <a:gd name="T21" fmla="*/ 378 h 756"/>
              <a:gd name="T22" fmla="*/ 751 w 756"/>
              <a:gd name="T23" fmla="*/ 321 h 756"/>
              <a:gd name="T24" fmla="*/ 739 w 756"/>
              <a:gd name="T25" fmla="*/ 266 h 756"/>
              <a:gd name="T26" fmla="*/ 719 w 756"/>
              <a:gd name="T27" fmla="*/ 214 h 756"/>
              <a:gd name="T28" fmla="*/ 691 w 756"/>
              <a:gd name="T29" fmla="*/ 167 h 756"/>
              <a:gd name="T30" fmla="*/ 658 w 756"/>
              <a:gd name="T31" fmla="*/ 124 h 756"/>
              <a:gd name="T32" fmla="*/ 619 w 756"/>
              <a:gd name="T33" fmla="*/ 87 h 756"/>
              <a:gd name="T34" fmla="*/ 574 w 756"/>
              <a:gd name="T35" fmla="*/ 55 h 756"/>
              <a:gd name="T36" fmla="*/ 525 w 756"/>
              <a:gd name="T37" fmla="*/ 30 h 756"/>
              <a:gd name="T38" fmla="*/ 472 w 756"/>
              <a:gd name="T39" fmla="*/ 12 h 756"/>
              <a:gd name="T40" fmla="*/ 417 w 756"/>
              <a:gd name="T41" fmla="*/ 2 h 756"/>
              <a:gd name="T42" fmla="*/ 358 w 756"/>
              <a:gd name="T43" fmla="*/ 0 h 756"/>
              <a:gd name="T44" fmla="*/ 301 w 756"/>
              <a:gd name="T45" fmla="*/ 8 h 756"/>
              <a:gd name="T46" fmla="*/ 248 w 756"/>
              <a:gd name="T47" fmla="*/ 23 h 756"/>
              <a:gd name="T48" fmla="*/ 197 w 756"/>
              <a:gd name="T49" fmla="*/ 46 h 756"/>
              <a:gd name="T50" fmla="*/ 152 w 756"/>
              <a:gd name="T51" fmla="*/ 76 h 756"/>
              <a:gd name="T52" fmla="*/ 111 w 756"/>
              <a:gd name="T53" fmla="*/ 111 h 756"/>
              <a:gd name="T54" fmla="*/ 75 w 756"/>
              <a:gd name="T55" fmla="*/ 152 h 756"/>
              <a:gd name="T56" fmla="*/ 45 w 756"/>
              <a:gd name="T57" fmla="*/ 198 h 756"/>
              <a:gd name="T58" fmla="*/ 22 w 756"/>
              <a:gd name="T59" fmla="*/ 249 h 756"/>
              <a:gd name="T60" fmla="*/ 7 w 756"/>
              <a:gd name="T61" fmla="*/ 302 h 756"/>
              <a:gd name="T62" fmla="*/ 0 w 756"/>
              <a:gd name="T63" fmla="*/ 359 h 756"/>
              <a:gd name="T64" fmla="*/ 2 w 756"/>
              <a:gd name="T65" fmla="*/ 417 h 756"/>
              <a:gd name="T66" fmla="*/ 12 w 756"/>
              <a:gd name="T67" fmla="*/ 472 h 756"/>
              <a:gd name="T68" fmla="*/ 30 w 756"/>
              <a:gd name="T69" fmla="*/ 525 h 756"/>
              <a:gd name="T70" fmla="*/ 55 w 756"/>
              <a:gd name="T71" fmla="*/ 574 h 756"/>
              <a:gd name="T72" fmla="*/ 86 w 756"/>
              <a:gd name="T73" fmla="*/ 619 h 756"/>
              <a:gd name="T74" fmla="*/ 124 w 756"/>
              <a:gd name="T75" fmla="*/ 658 h 756"/>
              <a:gd name="T76" fmla="*/ 166 w 756"/>
              <a:gd name="T77" fmla="*/ 691 h 756"/>
              <a:gd name="T78" fmla="*/ 214 w 756"/>
              <a:gd name="T79" fmla="*/ 718 h 756"/>
              <a:gd name="T80" fmla="*/ 265 w 756"/>
              <a:gd name="T81" fmla="*/ 739 h 756"/>
              <a:gd name="T82" fmla="*/ 321 w 756"/>
              <a:gd name="T83" fmla="*/ 752 h 756"/>
              <a:gd name="T84" fmla="*/ 378 w 756"/>
              <a:gd name="T85" fmla="*/ 756 h 756"/>
            </a:gdLst>
            <a:ahLst/>
            <a:cxnLst/>
            <a:rect l="0" t="0" r="r" b="b"/>
            <a:pathLst>
              <a:path w="756" h="756">
                <a:moveTo>
                  <a:pt x="378" y="756"/>
                </a:moveTo>
                <a:lnTo>
                  <a:pt x="397" y="756"/>
                </a:lnTo>
                <a:lnTo>
                  <a:pt x="417" y="754"/>
                </a:lnTo>
                <a:lnTo>
                  <a:pt x="435" y="752"/>
                </a:lnTo>
                <a:lnTo>
                  <a:pt x="454" y="749"/>
                </a:lnTo>
                <a:lnTo>
                  <a:pt x="472" y="744"/>
                </a:lnTo>
                <a:lnTo>
                  <a:pt x="490" y="739"/>
                </a:lnTo>
                <a:lnTo>
                  <a:pt x="507" y="734"/>
                </a:lnTo>
                <a:lnTo>
                  <a:pt x="525" y="726"/>
                </a:lnTo>
                <a:lnTo>
                  <a:pt x="542" y="718"/>
                </a:lnTo>
                <a:lnTo>
                  <a:pt x="558" y="711"/>
                </a:lnTo>
                <a:lnTo>
                  <a:pt x="574" y="701"/>
                </a:lnTo>
                <a:lnTo>
                  <a:pt x="589" y="691"/>
                </a:lnTo>
                <a:lnTo>
                  <a:pt x="604" y="681"/>
                </a:lnTo>
                <a:lnTo>
                  <a:pt x="619" y="670"/>
                </a:lnTo>
                <a:lnTo>
                  <a:pt x="632" y="658"/>
                </a:lnTo>
                <a:lnTo>
                  <a:pt x="645" y="645"/>
                </a:lnTo>
                <a:lnTo>
                  <a:pt x="658" y="632"/>
                </a:lnTo>
                <a:lnTo>
                  <a:pt x="669" y="619"/>
                </a:lnTo>
                <a:lnTo>
                  <a:pt x="680" y="604"/>
                </a:lnTo>
                <a:lnTo>
                  <a:pt x="691" y="590"/>
                </a:lnTo>
                <a:lnTo>
                  <a:pt x="701" y="574"/>
                </a:lnTo>
                <a:lnTo>
                  <a:pt x="710" y="559"/>
                </a:lnTo>
                <a:lnTo>
                  <a:pt x="719" y="542"/>
                </a:lnTo>
                <a:lnTo>
                  <a:pt x="727" y="525"/>
                </a:lnTo>
                <a:lnTo>
                  <a:pt x="733" y="508"/>
                </a:lnTo>
                <a:lnTo>
                  <a:pt x="739" y="491"/>
                </a:lnTo>
                <a:lnTo>
                  <a:pt x="744" y="472"/>
                </a:lnTo>
                <a:lnTo>
                  <a:pt x="748" y="455"/>
                </a:lnTo>
                <a:lnTo>
                  <a:pt x="751" y="435"/>
                </a:lnTo>
                <a:lnTo>
                  <a:pt x="754" y="417"/>
                </a:lnTo>
                <a:lnTo>
                  <a:pt x="756" y="398"/>
                </a:lnTo>
                <a:lnTo>
                  <a:pt x="756" y="378"/>
                </a:lnTo>
                <a:lnTo>
                  <a:pt x="756" y="359"/>
                </a:lnTo>
                <a:lnTo>
                  <a:pt x="754" y="339"/>
                </a:lnTo>
                <a:lnTo>
                  <a:pt x="751" y="321"/>
                </a:lnTo>
                <a:lnTo>
                  <a:pt x="748" y="302"/>
                </a:lnTo>
                <a:lnTo>
                  <a:pt x="744" y="284"/>
                </a:lnTo>
                <a:lnTo>
                  <a:pt x="739" y="266"/>
                </a:lnTo>
                <a:lnTo>
                  <a:pt x="733" y="249"/>
                </a:lnTo>
                <a:lnTo>
                  <a:pt x="727" y="231"/>
                </a:lnTo>
                <a:lnTo>
                  <a:pt x="719" y="214"/>
                </a:lnTo>
                <a:lnTo>
                  <a:pt x="710" y="198"/>
                </a:lnTo>
                <a:lnTo>
                  <a:pt x="701" y="183"/>
                </a:lnTo>
                <a:lnTo>
                  <a:pt x="691" y="167"/>
                </a:lnTo>
                <a:lnTo>
                  <a:pt x="680" y="152"/>
                </a:lnTo>
                <a:lnTo>
                  <a:pt x="669" y="137"/>
                </a:lnTo>
                <a:lnTo>
                  <a:pt x="658" y="124"/>
                </a:lnTo>
                <a:lnTo>
                  <a:pt x="645" y="111"/>
                </a:lnTo>
                <a:lnTo>
                  <a:pt x="632" y="98"/>
                </a:lnTo>
                <a:lnTo>
                  <a:pt x="619" y="87"/>
                </a:lnTo>
                <a:lnTo>
                  <a:pt x="604" y="76"/>
                </a:lnTo>
                <a:lnTo>
                  <a:pt x="589" y="65"/>
                </a:lnTo>
                <a:lnTo>
                  <a:pt x="574" y="55"/>
                </a:lnTo>
                <a:lnTo>
                  <a:pt x="558" y="46"/>
                </a:lnTo>
                <a:lnTo>
                  <a:pt x="542" y="38"/>
                </a:lnTo>
                <a:lnTo>
                  <a:pt x="525" y="30"/>
                </a:lnTo>
                <a:lnTo>
                  <a:pt x="507" y="23"/>
                </a:lnTo>
                <a:lnTo>
                  <a:pt x="490" y="17"/>
                </a:lnTo>
                <a:lnTo>
                  <a:pt x="472" y="12"/>
                </a:lnTo>
                <a:lnTo>
                  <a:pt x="454" y="8"/>
                </a:lnTo>
                <a:lnTo>
                  <a:pt x="435" y="5"/>
                </a:lnTo>
                <a:lnTo>
                  <a:pt x="417" y="2"/>
                </a:lnTo>
                <a:lnTo>
                  <a:pt x="397" y="0"/>
                </a:lnTo>
                <a:lnTo>
                  <a:pt x="378" y="0"/>
                </a:lnTo>
                <a:lnTo>
                  <a:pt x="358" y="0"/>
                </a:lnTo>
                <a:lnTo>
                  <a:pt x="339" y="2"/>
                </a:lnTo>
                <a:lnTo>
                  <a:pt x="321" y="5"/>
                </a:lnTo>
                <a:lnTo>
                  <a:pt x="301" y="8"/>
                </a:lnTo>
                <a:lnTo>
                  <a:pt x="284" y="12"/>
                </a:lnTo>
                <a:lnTo>
                  <a:pt x="265" y="17"/>
                </a:lnTo>
                <a:lnTo>
                  <a:pt x="248" y="23"/>
                </a:lnTo>
                <a:lnTo>
                  <a:pt x="231" y="30"/>
                </a:lnTo>
                <a:lnTo>
                  <a:pt x="214" y="38"/>
                </a:lnTo>
                <a:lnTo>
                  <a:pt x="197" y="46"/>
                </a:lnTo>
                <a:lnTo>
                  <a:pt x="182" y="55"/>
                </a:lnTo>
                <a:lnTo>
                  <a:pt x="166" y="65"/>
                </a:lnTo>
                <a:lnTo>
                  <a:pt x="152" y="76"/>
                </a:lnTo>
                <a:lnTo>
                  <a:pt x="137" y="87"/>
                </a:lnTo>
                <a:lnTo>
                  <a:pt x="124" y="98"/>
                </a:lnTo>
                <a:lnTo>
                  <a:pt x="111" y="111"/>
                </a:lnTo>
                <a:lnTo>
                  <a:pt x="98" y="124"/>
                </a:lnTo>
                <a:lnTo>
                  <a:pt x="86" y="137"/>
                </a:lnTo>
                <a:lnTo>
                  <a:pt x="75" y="152"/>
                </a:lnTo>
                <a:lnTo>
                  <a:pt x="65" y="167"/>
                </a:lnTo>
                <a:lnTo>
                  <a:pt x="55" y="183"/>
                </a:lnTo>
                <a:lnTo>
                  <a:pt x="45" y="198"/>
                </a:lnTo>
                <a:lnTo>
                  <a:pt x="38" y="214"/>
                </a:lnTo>
                <a:lnTo>
                  <a:pt x="30" y="231"/>
                </a:lnTo>
                <a:lnTo>
                  <a:pt x="22" y="249"/>
                </a:lnTo>
                <a:lnTo>
                  <a:pt x="17" y="266"/>
                </a:lnTo>
                <a:lnTo>
                  <a:pt x="12" y="284"/>
                </a:lnTo>
                <a:lnTo>
                  <a:pt x="7" y="302"/>
                </a:lnTo>
                <a:lnTo>
                  <a:pt x="4" y="321"/>
                </a:lnTo>
                <a:lnTo>
                  <a:pt x="2" y="339"/>
                </a:lnTo>
                <a:lnTo>
                  <a:pt x="0" y="359"/>
                </a:lnTo>
                <a:lnTo>
                  <a:pt x="0" y="378"/>
                </a:lnTo>
                <a:lnTo>
                  <a:pt x="0" y="398"/>
                </a:lnTo>
                <a:lnTo>
                  <a:pt x="2" y="417"/>
                </a:lnTo>
                <a:lnTo>
                  <a:pt x="4" y="435"/>
                </a:lnTo>
                <a:lnTo>
                  <a:pt x="7" y="455"/>
                </a:lnTo>
                <a:lnTo>
                  <a:pt x="12" y="472"/>
                </a:lnTo>
                <a:lnTo>
                  <a:pt x="17" y="491"/>
                </a:lnTo>
                <a:lnTo>
                  <a:pt x="22" y="508"/>
                </a:lnTo>
                <a:lnTo>
                  <a:pt x="30" y="525"/>
                </a:lnTo>
                <a:lnTo>
                  <a:pt x="38" y="542"/>
                </a:lnTo>
                <a:lnTo>
                  <a:pt x="45" y="559"/>
                </a:lnTo>
                <a:lnTo>
                  <a:pt x="55" y="574"/>
                </a:lnTo>
                <a:lnTo>
                  <a:pt x="65" y="590"/>
                </a:lnTo>
                <a:lnTo>
                  <a:pt x="75" y="604"/>
                </a:lnTo>
                <a:lnTo>
                  <a:pt x="86" y="619"/>
                </a:lnTo>
                <a:lnTo>
                  <a:pt x="98" y="632"/>
                </a:lnTo>
                <a:lnTo>
                  <a:pt x="111" y="645"/>
                </a:lnTo>
                <a:lnTo>
                  <a:pt x="124" y="658"/>
                </a:lnTo>
                <a:lnTo>
                  <a:pt x="137" y="670"/>
                </a:lnTo>
                <a:lnTo>
                  <a:pt x="152" y="681"/>
                </a:lnTo>
                <a:lnTo>
                  <a:pt x="166" y="691"/>
                </a:lnTo>
                <a:lnTo>
                  <a:pt x="182" y="701"/>
                </a:lnTo>
                <a:lnTo>
                  <a:pt x="197" y="711"/>
                </a:lnTo>
                <a:lnTo>
                  <a:pt x="214" y="718"/>
                </a:lnTo>
                <a:lnTo>
                  <a:pt x="231" y="726"/>
                </a:lnTo>
                <a:lnTo>
                  <a:pt x="248" y="734"/>
                </a:lnTo>
                <a:lnTo>
                  <a:pt x="265" y="739"/>
                </a:lnTo>
                <a:lnTo>
                  <a:pt x="284" y="744"/>
                </a:lnTo>
                <a:lnTo>
                  <a:pt x="301" y="749"/>
                </a:lnTo>
                <a:lnTo>
                  <a:pt x="321" y="752"/>
                </a:lnTo>
                <a:lnTo>
                  <a:pt x="339" y="754"/>
                </a:lnTo>
                <a:lnTo>
                  <a:pt x="358" y="756"/>
                </a:lnTo>
                <a:lnTo>
                  <a:pt x="378" y="756"/>
                </a:lnTo>
                <a:close/>
              </a:path>
            </a:pathLst>
          </a:custGeom>
          <a:gradFill>
            <a:gsLst>
              <a:gs pos="32000">
                <a:schemeClr val="accent1">
                  <a:lumMod val="60000"/>
                  <a:lumOff val="40000"/>
                  <a:alpha val="100000"/>
                </a:schemeClr>
              </a:gs>
              <a:gs pos="87000">
                <a:schemeClr val="accent1">
                  <a:lumMod val="75000"/>
                  <a:alpha val="100000"/>
                </a:schemeClr>
              </a:gs>
            </a:gsLst>
            <a:lin ang="2700000" scaled="0"/>
          </a:gradFill>
          <a:ln cap="sq">
            <a:noFill/>
          </a:ln>
          <a:effectLst/>
        </p:spPr>
        <p:txBody>
          <a:bodyPr vert="horz" wrap="square" lIns="91440" tIns="45720" rIns="91440" bIns="45720" rtlCol="0" anchor="t"/>
          <a:lstStyle/>
          <a:p>
            <a:pPr algn="l"/>
            <a:endParaRPr kumimoji="1" lang="zh-CN" altLang="en-US"/>
          </a:p>
        </p:txBody>
      </p:sp>
      <p:sp>
        <p:nvSpPr>
          <p:cNvPr id="5" name="标题 1"/>
          <p:cNvSpPr txBox="1"/>
          <p:nvPr/>
        </p:nvSpPr>
        <p:spPr>
          <a:xfrm>
            <a:off x="2156934"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2272560" y="1894979"/>
            <a:ext cx="242587" cy="242587"/>
          </a:xfrm>
          <a:prstGeom prst="ellipse">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7769915" y="1790652"/>
            <a:ext cx="2378091" cy="3834198"/>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endParaRPr kumimoji="1" lang="zh-CN" altLang="en-US"/>
          </a:p>
        </p:txBody>
      </p:sp>
      <p:sp>
        <p:nvSpPr>
          <p:cNvPr id="8" name="标题 1"/>
          <p:cNvSpPr txBox="1"/>
          <p:nvPr/>
        </p:nvSpPr>
        <p:spPr>
          <a:xfrm>
            <a:off x="7885541" y="1894979"/>
            <a:ext cx="242587" cy="242587"/>
          </a:xfrm>
          <a:prstGeom prst="ellipse">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849061" y="1606263"/>
            <a:ext cx="2606818" cy="4202976"/>
          </a:xfrm>
          <a:prstGeom prst="roundRect">
            <a:avLst>
              <a:gd name="adj" fmla="val 4000"/>
            </a:avLst>
          </a:prstGeom>
          <a:solidFill>
            <a:schemeClr val="bg1"/>
          </a:solidFill>
          <a:ln w="12700" cap="sq">
            <a:noFill/>
            <a:miter/>
          </a:ln>
          <a:effectLst>
            <a:outerShdw blurRad="1270000" dist="622300" dir="3300000" sx="85000" sy="85000" algn="tl" rotWithShape="0">
              <a:srgbClr val="000000">
                <a:alpha val="40000"/>
              </a:srgbClr>
            </a:outerShdw>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4975807" y="1720624"/>
            <a:ext cx="265920" cy="265920"/>
          </a:xfrm>
          <a:prstGeom prst="ellipse">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5038403" y="1799286"/>
            <a:ext cx="140730" cy="108595"/>
          </a:xfrm>
          <a:custGeom>
            <a:avLst/>
            <a:gdLst>
              <a:gd name="T0" fmla="*/ 198196 w 59"/>
              <a:gd name="T1" fmla="*/ 41487 h 45"/>
              <a:gd name="T2" fmla="*/ 102515 w 59"/>
              <a:gd name="T3" fmla="*/ 134832 h 45"/>
              <a:gd name="T4" fmla="*/ 85429 w 59"/>
              <a:gd name="T5" fmla="*/ 152118 h 45"/>
              <a:gd name="T6" fmla="*/ 78595 w 59"/>
              <a:gd name="T7" fmla="*/ 155575 h 45"/>
              <a:gd name="T8" fmla="*/ 68343 w 59"/>
              <a:gd name="T9" fmla="*/ 152118 h 45"/>
              <a:gd name="T10" fmla="*/ 51258 w 59"/>
              <a:gd name="T11" fmla="*/ 134832 h 45"/>
              <a:gd name="T12" fmla="*/ 3417 w 59"/>
              <a:gd name="T13" fmla="*/ 89888 h 45"/>
              <a:gd name="T14" fmla="*/ 0 w 59"/>
              <a:gd name="T15" fmla="*/ 79516 h 45"/>
              <a:gd name="T16" fmla="*/ 3417 w 59"/>
              <a:gd name="T17" fmla="*/ 69144 h 45"/>
              <a:gd name="T18" fmla="*/ 20503 w 59"/>
              <a:gd name="T19" fmla="*/ 51858 h 45"/>
              <a:gd name="T20" fmla="*/ 30755 w 59"/>
              <a:gd name="T21" fmla="*/ 48401 h 45"/>
              <a:gd name="T22" fmla="*/ 37589 w 59"/>
              <a:gd name="T23" fmla="*/ 51858 h 45"/>
              <a:gd name="T24" fmla="*/ 78595 w 59"/>
              <a:gd name="T25" fmla="*/ 89888 h 45"/>
              <a:gd name="T26" fmla="*/ 160607 w 59"/>
              <a:gd name="T27" fmla="*/ 3457 h 45"/>
              <a:gd name="T28" fmla="*/ 170858 w 59"/>
              <a:gd name="T29" fmla="*/ 0 h 45"/>
              <a:gd name="T30" fmla="*/ 181110 w 59"/>
              <a:gd name="T31" fmla="*/ 3457 h 45"/>
              <a:gd name="T32" fmla="*/ 198196 w 59"/>
              <a:gd name="T33" fmla="*/ 24201 h 45"/>
              <a:gd name="T34" fmla="*/ 201613 w 59"/>
              <a:gd name="T35" fmla="*/ 31115 h 45"/>
              <a:gd name="T36" fmla="*/ 198196 w 59"/>
              <a:gd name="T37" fmla="*/ 41487 h 4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accent3"/>
          </a:solidFill>
          <a:ln cap="sq">
            <a:noFill/>
          </a:ln>
        </p:spPr>
        <p:txBody>
          <a:bodyPr vert="horz" wrap="square" lIns="91440" tIns="45720" rIns="91440" bIns="45720" rtlCol="0" anchor="t"/>
          <a:lstStyle/>
          <a:p>
            <a:pPr algn="l"/>
            <a:endParaRPr kumimoji="1" lang="zh-CN" altLang="en-US"/>
          </a:p>
        </p:txBody>
      </p:sp>
      <p:sp>
        <p:nvSpPr>
          <p:cNvPr id="12" name="标题 1"/>
          <p:cNvSpPr txBox="1"/>
          <p:nvPr/>
        </p:nvSpPr>
        <p:spPr>
          <a:xfrm>
            <a:off x="2323630" y="2986737"/>
            <a:ext cx="2044700" cy="1896347"/>
          </a:xfrm>
          <a:prstGeom prst="rect">
            <a:avLst/>
          </a:prstGeom>
          <a:noFill/>
          <a:ln>
            <a:noFill/>
          </a:ln>
        </p:spPr>
        <p:txBody>
          <a:bodyPr vert="horz" wrap="square" lIns="0" tIns="0" rIns="0" bIns="0" rtlCol="0" anchor="ctr"/>
          <a:lstStyle/>
          <a:p>
            <a:pPr algn="ctr"/>
            <a:r>
              <a:rPr kumimoji="1" lang="en-US" altLang="zh-CN" sz="1200" dirty="0">
                <a:ln w="12700">
                  <a:noFill/>
                </a:ln>
                <a:solidFill>
                  <a:srgbClr val="000000">
                    <a:alpha val="100000"/>
                  </a:srgbClr>
                </a:solidFill>
                <a:latin typeface="Poppins" panose="00000500000000000000" pitchFamily="2" charset="0"/>
                <a:ea typeface="poppins-bold"/>
                <a:cs typeface="Poppins" panose="00000500000000000000" pitchFamily="2" charset="0"/>
              </a:rPr>
              <a:t>Applying holds in Microsoft Purview involves a series of steps that ensure the correct data is preserved for legal or compliance purposes, thus facilitating effective data management and retrieval.</a:t>
            </a:r>
            <a:endParaRPr kumimoji="1" lang="zh-CN" altLang="en-US" sz="1200" dirty="0">
              <a:latin typeface="Poppins" panose="00000500000000000000" pitchFamily="2" charset="0"/>
              <a:cs typeface="Poppins" panose="00000500000000000000" pitchFamily="2" charset="0"/>
            </a:endParaRPr>
          </a:p>
        </p:txBody>
      </p:sp>
      <p:sp>
        <p:nvSpPr>
          <p:cNvPr id="13" name="标题 1"/>
          <p:cNvSpPr txBox="1"/>
          <p:nvPr/>
        </p:nvSpPr>
        <p:spPr>
          <a:xfrm>
            <a:off x="2326740" y="3591537"/>
            <a:ext cx="2038479" cy="1758338"/>
          </a:xfrm>
          <a:prstGeom prst="rect">
            <a:avLst/>
          </a:prstGeom>
          <a:noFill/>
          <a:ln>
            <a:noFill/>
          </a:ln>
        </p:spPr>
        <p:txBody>
          <a:bodyPr vert="horz" wrap="square" lIns="0" tIns="0" rIns="0" bIns="0" rtlCol="0" anchor="t"/>
          <a:lstStyle/>
          <a:p>
            <a:pPr algn="ctr"/>
            <a:endParaRPr kumimoji="1" lang="zh-CN" altLang="en-US"/>
          </a:p>
        </p:txBody>
      </p:sp>
      <p:sp>
        <p:nvSpPr>
          <p:cNvPr id="14" name="标题 1"/>
          <p:cNvSpPr txBox="1"/>
          <p:nvPr/>
        </p:nvSpPr>
        <p:spPr>
          <a:xfrm>
            <a:off x="5028520" y="2831889"/>
            <a:ext cx="2247900" cy="505762"/>
          </a:xfrm>
          <a:prstGeom prst="rect">
            <a:avLst/>
          </a:prstGeom>
          <a:noFill/>
          <a:ln>
            <a:noFill/>
          </a:ln>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Steps to Apply Holds</a:t>
            </a:r>
            <a:endParaRPr kumimoji="1" lang="zh-CN" altLang="en-US"/>
          </a:p>
        </p:txBody>
      </p:sp>
      <p:sp>
        <p:nvSpPr>
          <p:cNvPr id="15" name="标题 1"/>
          <p:cNvSpPr txBox="1"/>
          <p:nvPr/>
        </p:nvSpPr>
        <p:spPr>
          <a:xfrm>
            <a:off x="7949310" y="2986738"/>
            <a:ext cx="2019300" cy="505762"/>
          </a:xfrm>
          <a:prstGeom prst="rect">
            <a:avLst/>
          </a:prstGeom>
          <a:noFill/>
          <a:ln>
            <a:noFill/>
          </a:ln>
        </p:spPr>
        <p:txBody>
          <a:bodyPr vert="horz" wrap="square" lIns="0" tIns="0" rIns="0" bIns="0" rtlCol="0" anchor="ctr"/>
          <a:lstStyle/>
          <a:p>
            <a:pPr algn="ctr"/>
            <a:r>
              <a:rPr kumimoji="1" lang="en-US" altLang="zh-CN" sz="1056">
                <a:ln w="12700">
                  <a:noFill/>
                </a:ln>
                <a:solidFill>
                  <a:srgbClr val="000000">
                    <a:alpha val="100000"/>
                  </a:srgbClr>
                </a:solidFill>
                <a:latin typeface="poppins-bold"/>
                <a:ea typeface="poppins-bold"/>
                <a:cs typeface="poppins-bold"/>
              </a:rPr>
              <a:t>Best Practices for Holds Management</a:t>
            </a:r>
            <a:endParaRPr kumimoji="1" lang="zh-CN" altLang="en-US"/>
          </a:p>
        </p:txBody>
      </p:sp>
      <p:sp>
        <p:nvSpPr>
          <p:cNvPr id="16" name="标题 1"/>
          <p:cNvSpPr txBox="1"/>
          <p:nvPr/>
        </p:nvSpPr>
        <p:spPr>
          <a:xfrm>
            <a:off x="5029731" y="3439772"/>
            <a:ext cx="2245478" cy="1758338"/>
          </a:xfrm>
          <a:prstGeom prst="rect">
            <a:avLst/>
          </a:prstGeom>
          <a:noFill/>
          <a:ln>
            <a:noFill/>
          </a:ln>
        </p:spPr>
        <p:txBody>
          <a:bodyPr vert="horz" wrap="square" lIns="0" tIns="0" rIns="0" bIns="0" rtlCol="0" anchor="t"/>
          <a:lstStyle/>
          <a:p>
            <a:pPr algn="ctr"/>
            <a:r>
              <a:rPr kumimoji="1" lang="en-US" altLang="zh-CN" sz="1200" dirty="0">
                <a:ln w="12700">
                  <a:noFill/>
                </a:ln>
                <a:solidFill>
                  <a:srgbClr val="000000">
                    <a:alpha val="100000"/>
                  </a:srgbClr>
                </a:solidFill>
                <a:latin typeface="Poppins"/>
                <a:ea typeface="Poppins"/>
                <a:cs typeface="Poppins"/>
              </a:rPr>
              <a:t>To apply holds, users must identify the relevant content, select the appropriate hold type, and configure the settings within the Microsoft Purview interface to ensure proper preservation.</a:t>
            </a:r>
            <a:endParaRPr kumimoji="1" lang="zh-CN" altLang="en-US" dirty="0"/>
          </a:p>
        </p:txBody>
      </p:sp>
      <p:sp>
        <p:nvSpPr>
          <p:cNvPr id="17" name="标题 1"/>
          <p:cNvSpPr txBox="1"/>
          <p:nvPr/>
        </p:nvSpPr>
        <p:spPr>
          <a:xfrm>
            <a:off x="7951822" y="3591537"/>
            <a:ext cx="2014276" cy="1758338"/>
          </a:xfrm>
          <a:prstGeom prst="rect">
            <a:avLst/>
          </a:prstGeom>
          <a:noFill/>
          <a:ln>
            <a:noFill/>
          </a:ln>
        </p:spPr>
        <p:txBody>
          <a:bodyPr vert="horz" wrap="square" lIns="0" tIns="0" rIns="0" bIns="0" rtlCol="0" anchor="t"/>
          <a:lstStyle/>
          <a:p>
            <a:pPr algn="ctr"/>
            <a:r>
              <a:rPr kumimoji="1" lang="en-US" altLang="zh-CN" sz="1200" dirty="0">
                <a:ln w="12700">
                  <a:noFill/>
                </a:ln>
                <a:solidFill>
                  <a:srgbClr val="000000">
                    <a:alpha val="100000"/>
                  </a:srgbClr>
                </a:solidFill>
                <a:latin typeface="Poppins"/>
                <a:ea typeface="Poppins"/>
                <a:cs typeface="Poppins"/>
              </a:rPr>
              <a:t>Best practices for holds management include regular reviews of active holds, ensuring only necessary data is preserved, and training staff on compliance procedures to maintain data integrity.</a:t>
            </a:r>
            <a:endParaRPr kumimoji="1" lang="zh-CN" altLang="en-US" sz="2400" dirty="0"/>
          </a:p>
        </p:txBody>
      </p:sp>
      <p:sp>
        <p:nvSpPr>
          <p:cNvPr id="18" name="标题 1"/>
          <p:cNvSpPr txBox="1"/>
          <p:nvPr/>
        </p:nvSpPr>
        <p:spPr>
          <a:xfrm>
            <a:off x="5814638" y="2015273"/>
            <a:ext cx="675664" cy="653865"/>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3274" cap="flat">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3033565" y="2268775"/>
            <a:ext cx="624828" cy="566476"/>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accent1"/>
          </a:solidFill>
          <a:ln w="3274" cap="flat">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8658516" y="2239599"/>
            <a:ext cx="600890" cy="624828"/>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accent1"/>
          </a:solidFill>
          <a:ln w="3274" cap="flat">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561368" y="367689"/>
            <a:ext cx="11480800" cy="421640"/>
          </a:xfrm>
          <a:prstGeom prst="rect">
            <a:avLst/>
          </a:prstGeom>
          <a:noFill/>
          <a:ln>
            <a:noFill/>
          </a:ln>
        </p:spPr>
        <p:txBody>
          <a:bodyPr vert="horz" wrap="square" lIns="91440" tIns="45720" rIns="91440" bIns="45720" rtlCol="0" anchor="t">
            <a:spAutoFit/>
          </a:bodyPr>
          <a:lstStyle/>
          <a:p>
            <a:pPr algn="l"/>
            <a:r>
              <a:rPr kumimoji="1" lang="en-US" altLang="zh-CN" sz="2400">
                <a:ln w="12700">
                  <a:noFill/>
                </a:ln>
                <a:solidFill>
                  <a:srgbClr val="262626">
                    <a:alpha val="100000"/>
                  </a:srgbClr>
                </a:solidFill>
                <a:latin typeface="poppins-bold"/>
                <a:ea typeface="poppins-bold"/>
                <a:cs typeface="poppins-bold"/>
              </a:rPr>
              <a:t>Applying Holds</a:t>
            </a:r>
            <a:endParaRPr kumimoji="1" lang="zh-CN" altLang="en-US"/>
          </a:p>
        </p:txBody>
      </p:sp>
      <p:sp>
        <p:nvSpPr>
          <p:cNvPr id="22" name="标题 1"/>
          <p:cNvSpPr txBox="1"/>
          <p:nvPr/>
        </p:nvSpPr>
        <p:spPr>
          <a:xfrm>
            <a:off x="272243" y="225304"/>
            <a:ext cx="257347" cy="517646"/>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272243" y="88785"/>
            <a:ext cx="257347" cy="98499"/>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272243" y="0"/>
            <a:ext cx="257347" cy="55028"/>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60400" y="1472200"/>
            <a:ext cx="10858500" cy="4320000"/>
          </a:xfrm>
          <a:prstGeom prst="rect">
            <a:avLst/>
          </a:prstGeom>
          <a:blipFill>
            <a:blip r:embed="rId2"/>
            <a:srcRect/>
            <a:stretch>
              <a:fillRect l="-3046" t="-36666" r="-3046" b="-30000"/>
            </a:stretch>
          </a:blip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660398" y="1472200"/>
            <a:ext cx="4320000" cy="4320000"/>
          </a:xfrm>
          <a:prstGeom prst="rect">
            <a:avLst/>
          </a:prstGeom>
          <a:solidFill>
            <a:schemeClr val="tx1">
              <a:alpha val="4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2162994" y="2138899"/>
            <a:ext cx="5760000" cy="1440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2360687" y="2333218"/>
            <a:ext cx="432000" cy="349559"/>
          </a:xfrm>
          <a:custGeom>
            <a:avLst/>
            <a:gdLst>
              <a:gd name="T0" fmla="*/ 199860 w 462"/>
              <a:gd name="T1" fmla="*/ 4060 h 373"/>
              <a:gd name="T2" fmla="*/ 199860 w 462"/>
              <a:gd name="T3" fmla="*/ 4060 h 373"/>
              <a:gd name="T4" fmla="*/ 4051 w 462"/>
              <a:gd name="T5" fmla="*/ 72182 h 373"/>
              <a:gd name="T6" fmla="*/ 4051 w 462"/>
              <a:gd name="T7" fmla="*/ 76243 h 373"/>
              <a:gd name="T8" fmla="*/ 44113 w 462"/>
              <a:gd name="T9" fmla="*/ 96093 h 373"/>
              <a:gd name="T10" fmla="*/ 44113 w 462"/>
              <a:gd name="T11" fmla="*/ 96093 h 373"/>
              <a:gd name="T12" fmla="*/ 72021 w 462"/>
              <a:gd name="T13" fmla="*/ 103762 h 373"/>
              <a:gd name="T14" fmla="*/ 195358 w 462"/>
              <a:gd name="T15" fmla="*/ 15790 h 373"/>
              <a:gd name="T16" fmla="*/ 195358 w 462"/>
              <a:gd name="T17" fmla="*/ 15790 h 373"/>
              <a:gd name="T18" fmla="*/ 108032 w 462"/>
              <a:gd name="T19" fmla="*/ 111883 h 373"/>
              <a:gd name="T20" fmla="*/ 108032 w 462"/>
              <a:gd name="T21" fmla="*/ 111883 h 373"/>
              <a:gd name="T22" fmla="*/ 103981 w 462"/>
              <a:gd name="T23" fmla="*/ 115943 h 373"/>
              <a:gd name="T24" fmla="*/ 108032 w 462"/>
              <a:gd name="T25" fmla="*/ 120003 h 373"/>
              <a:gd name="T26" fmla="*/ 108032 w 462"/>
              <a:gd name="T27" fmla="*/ 120003 h 373"/>
              <a:gd name="T28" fmla="*/ 163399 w 462"/>
              <a:gd name="T29" fmla="*/ 152034 h 373"/>
              <a:gd name="T30" fmla="*/ 175552 w 462"/>
              <a:gd name="T31" fmla="*/ 147974 h 373"/>
              <a:gd name="T32" fmla="*/ 207512 w 462"/>
              <a:gd name="T33" fmla="*/ 8121 h 373"/>
              <a:gd name="T34" fmla="*/ 199860 w 462"/>
              <a:gd name="T35" fmla="*/ 4060 h 373"/>
              <a:gd name="T36" fmla="*/ 72021 w 462"/>
              <a:gd name="T37" fmla="*/ 163764 h 373"/>
              <a:gd name="T38" fmla="*/ 72021 w 462"/>
              <a:gd name="T39" fmla="*/ 163764 h 373"/>
              <a:gd name="T40" fmla="*/ 76073 w 462"/>
              <a:gd name="T41" fmla="*/ 167824 h 373"/>
              <a:gd name="T42" fmla="*/ 108032 w 462"/>
              <a:gd name="T43" fmla="*/ 139853 h 373"/>
              <a:gd name="T44" fmla="*/ 72021 w 462"/>
              <a:gd name="T45" fmla="*/ 120003 h 373"/>
              <a:gd name="T46" fmla="*/ 72021 w 462"/>
              <a:gd name="T47" fmla="*/ 163764 h 37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cubicBezTo>
                  <a:pt x="160" y="230"/>
                  <a:pt x="160" y="230"/>
                  <a:pt x="160" y="230"/>
                </a:cubicBezTo>
                <a:cubicBezTo>
                  <a:pt x="160" y="230"/>
                  <a:pt x="425" y="35"/>
                  <a:pt x="434" y="35"/>
                </a:cubicBezTo>
                <a:cubicBezTo>
                  <a:pt x="434" y="26"/>
                  <a:pt x="434" y="35"/>
                  <a:pt x="434" y="35"/>
                </a:cubicBezTo>
                <a:lnTo>
                  <a:pt x="240" y="248"/>
                </a:lnTo>
                <a:cubicBezTo>
                  <a:pt x="231" y="257"/>
                  <a:pt x="231" y="257"/>
                  <a:pt x="231" y="257"/>
                </a:cubicBezTo>
                <a:cubicBezTo>
                  <a:pt x="240" y="266"/>
                  <a:pt x="240" y="266"/>
                  <a:pt x="240" y="266"/>
                </a:cubicBez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accent1"/>
          </a:solidFill>
          <a:ln cap="sq">
            <a:noFill/>
          </a:ln>
          <a:effectLst/>
        </p:spPr>
        <p:txBody>
          <a:bodyPr vert="horz" wrap="none" lIns="34290" tIns="17145" rIns="34290" bIns="17145" rtlCol="0" anchor="ctr"/>
          <a:lstStyle/>
          <a:p>
            <a:pPr algn="l"/>
            <a:endParaRPr kumimoji="1" lang="zh-CN" altLang="en-US"/>
          </a:p>
        </p:txBody>
      </p:sp>
      <p:sp>
        <p:nvSpPr>
          <p:cNvPr id="7" name="标题 1"/>
          <p:cNvSpPr txBox="1"/>
          <p:nvPr/>
        </p:nvSpPr>
        <p:spPr>
          <a:xfrm>
            <a:off x="4256306" y="3698201"/>
            <a:ext cx="5760000" cy="1440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4489999" y="3910066"/>
            <a:ext cx="396000" cy="32754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accent1"/>
          </a:solidFill>
          <a:ln cap="sq">
            <a:noFill/>
          </a:ln>
          <a:effectLst/>
        </p:spPr>
        <p:txBody>
          <a:bodyPr vert="horz" wrap="none" lIns="34290" tIns="17145" rIns="34290" bIns="17145" rtlCol="0" anchor="ctr"/>
          <a:lstStyle/>
          <a:p>
            <a:pPr algn="l"/>
            <a:endParaRPr kumimoji="1" lang="zh-CN" altLang="en-US"/>
          </a:p>
        </p:txBody>
      </p:sp>
      <p:sp>
        <p:nvSpPr>
          <p:cNvPr id="9" name="标题 1"/>
          <p:cNvSpPr txBox="1"/>
          <p:nvPr/>
        </p:nvSpPr>
        <p:spPr>
          <a:xfrm>
            <a:off x="2907198" y="2238261"/>
            <a:ext cx="4500000" cy="432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Accessing eDiscovery Functionality</a:t>
            </a:r>
            <a:endParaRPr kumimoji="1" lang="zh-CN" altLang="en-US"/>
          </a:p>
        </p:txBody>
      </p:sp>
      <p:sp>
        <p:nvSpPr>
          <p:cNvPr id="10" name="标题 1"/>
          <p:cNvSpPr txBox="1"/>
          <p:nvPr/>
        </p:nvSpPr>
        <p:spPr>
          <a:xfrm>
            <a:off x="2907198" y="2742196"/>
            <a:ext cx="4893700" cy="788404"/>
          </a:xfrm>
          <a:prstGeom prst="rect">
            <a:avLst/>
          </a:prstGeom>
          <a:noFill/>
          <a:ln>
            <a:noFill/>
          </a:ln>
        </p:spPr>
        <p:txBody>
          <a:bodyPr vert="horz" wrap="square" lIns="0" tIns="0" rIns="0" bIns="0" rtlCol="0" anchor="t"/>
          <a:lstStyle/>
          <a:p>
            <a:pPr algn="l"/>
            <a:r>
              <a:rPr kumimoji="1" lang="en-US" altLang="zh-CN" sz="952">
                <a:ln w="12700">
                  <a:noFill/>
                </a:ln>
                <a:solidFill>
                  <a:srgbClr val="262626">
                    <a:alpha val="100000"/>
                  </a:srgbClr>
                </a:solidFill>
                <a:latin typeface="Poppins"/>
                <a:ea typeface="Poppins"/>
                <a:cs typeface="Poppins"/>
              </a:rPr>
              <a:t>Accessing eDiscovery functionality involves navigating to the specific platform within your organization where eDiscovery tools are located, ensuring you have the necessary permissions to perform the tasks.</a:t>
            </a:r>
            <a:endParaRPr kumimoji="1" lang="zh-CN" altLang="en-US"/>
          </a:p>
        </p:txBody>
      </p:sp>
      <p:sp>
        <p:nvSpPr>
          <p:cNvPr id="11" name="标题 1"/>
          <p:cNvSpPr txBox="1"/>
          <p:nvPr/>
        </p:nvSpPr>
        <p:spPr>
          <a:xfrm>
            <a:off x="5040798" y="3774961"/>
            <a:ext cx="4500000" cy="432000"/>
          </a:xfrm>
          <a:prstGeom prst="rect">
            <a:avLst/>
          </a:prstGeom>
          <a:noFill/>
          <a:ln w="12700" cap="sq">
            <a:noFill/>
            <a:miter/>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Defining Parameters for Review Sets</a:t>
            </a:r>
            <a:endParaRPr kumimoji="1" lang="zh-CN" altLang="en-US"/>
          </a:p>
        </p:txBody>
      </p:sp>
      <p:sp>
        <p:nvSpPr>
          <p:cNvPr id="12" name="标题 1"/>
          <p:cNvSpPr txBox="1"/>
          <p:nvPr/>
        </p:nvSpPr>
        <p:spPr>
          <a:xfrm>
            <a:off x="5040798" y="4278896"/>
            <a:ext cx="4893700" cy="788404"/>
          </a:xfrm>
          <a:prstGeom prst="rect">
            <a:avLst/>
          </a:prstGeom>
          <a:noFill/>
          <a:ln>
            <a:noFill/>
          </a:ln>
        </p:spPr>
        <p:txBody>
          <a:bodyPr vert="horz" wrap="square" lIns="0" tIns="0" rIns="0" bIns="0" rtlCol="0" anchor="t"/>
          <a:lstStyle/>
          <a:p>
            <a:pPr algn="l"/>
            <a:r>
              <a:rPr kumimoji="1" lang="en-US" altLang="zh-CN" sz="952">
                <a:ln w="12700">
                  <a:noFill/>
                </a:ln>
                <a:solidFill>
                  <a:srgbClr val="262626">
                    <a:alpha val="100000"/>
                  </a:srgbClr>
                </a:solidFill>
                <a:latin typeface="Poppins"/>
                <a:ea typeface="Poppins"/>
                <a:cs typeface="Poppins"/>
              </a:rPr>
              <a:t>Defining parameters for review sets requires identifying key criteria such as date ranges, custodians, and document types to ensure relevant information is included for effective review.</a:t>
            </a:r>
            <a:endParaRPr kumimoji="1" lang="zh-CN" altLang="en-US"/>
          </a:p>
        </p:txBody>
      </p:sp>
      <p:sp>
        <p:nvSpPr>
          <p:cNvPr id="13" name="标题 1"/>
          <p:cNvSpPr txBox="1"/>
          <p:nvPr/>
        </p:nvSpPr>
        <p:spPr>
          <a:xfrm>
            <a:off x="266100" y="246413"/>
            <a:ext cx="11925900" cy="720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0" y="246413"/>
            <a:ext cx="1035200" cy="720000"/>
          </a:xfrm>
          <a:custGeom>
            <a:avLst/>
            <a:gdLst>
              <a:gd name="connsiteX0" fmla="*/ 0 w 1035200"/>
              <a:gd name="connsiteY0" fmla="*/ 0 h 720000"/>
              <a:gd name="connsiteX1" fmla="*/ 738999 w 1035200"/>
              <a:gd name="connsiteY1" fmla="*/ 0 h 720000"/>
              <a:gd name="connsiteX2" fmla="*/ 1035200 w 1035200"/>
              <a:gd name="connsiteY2" fmla="*/ 360000 h 720000"/>
              <a:gd name="connsiteX3" fmla="*/ 738999 w 1035200"/>
              <a:gd name="connsiteY3" fmla="*/ 720000 h 720000"/>
              <a:gd name="connsiteX4" fmla="*/ 0 w 1035200"/>
              <a:gd name="connsiteY4" fmla="*/ 720000 h 720000"/>
            </a:gdLst>
            <a:ahLst/>
            <a:cxnLst/>
            <a:rect l="l" t="t" r="r" b="b"/>
            <a:pathLst>
              <a:path w="1035200" h="720000">
                <a:moveTo>
                  <a:pt x="0" y="0"/>
                </a:moveTo>
                <a:lnTo>
                  <a:pt x="738999" y="0"/>
                </a:lnTo>
                <a:lnTo>
                  <a:pt x="1035200" y="360000"/>
                </a:lnTo>
                <a:lnTo>
                  <a:pt x="738999" y="720000"/>
                </a:lnTo>
                <a:lnTo>
                  <a:pt x="0" y="720000"/>
                </a:ln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1450110" y="358512"/>
            <a:ext cx="10368510" cy="432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Steps to Create a Review Set</a:t>
            </a:r>
            <a:endParaRPr kumimoji="1" lang="zh-CN" altLang="en-US"/>
          </a:p>
        </p:txBody>
      </p:sp>
      <p:sp>
        <p:nvSpPr>
          <p:cNvPr id="16" name="标题 1"/>
          <p:cNvSpPr txBox="1"/>
          <p:nvPr/>
        </p:nvSpPr>
        <p:spPr>
          <a:xfrm>
            <a:off x="871263" y="246413"/>
            <a:ext cx="414670" cy="720000"/>
          </a:xfrm>
          <a:prstGeom prst="chevron">
            <a:avLst>
              <a:gd name="adj" fmla="val 68868"/>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089650" y="1652200"/>
            <a:ext cx="5220000" cy="3960000"/>
          </a:xfrm>
          <a:prstGeom prst="rect">
            <a:avLst/>
          </a:prstGeom>
          <a:solidFill>
            <a:schemeClr val="bg1"/>
          </a:solidFill>
          <a:ln w="9525" cap="sq">
            <a:solidFill>
              <a:schemeClr val="accent2"/>
            </a:solid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10589651" y="1652200"/>
            <a:ext cx="720000" cy="720000"/>
          </a:xfrm>
          <a:custGeom>
            <a:avLst/>
            <a:gdLst>
              <a:gd name="connsiteX0" fmla="*/ 0 w 4762500"/>
              <a:gd name="connsiteY0" fmla="*/ 4762500 h 4762500"/>
              <a:gd name="connsiteX1" fmla="*/ 4762500 w 4762500"/>
              <a:gd name="connsiteY1" fmla="*/ 0 h 4762500"/>
              <a:gd name="connsiteX2" fmla="*/ 0 w 4762500"/>
              <a:gd name="connsiteY2" fmla="*/ 0 h 4762500"/>
            </a:gdLst>
            <a:ahLst/>
            <a:cxnLst/>
            <a:rect l="l" t="t" r="r" b="b"/>
            <a:pathLst>
              <a:path w="4762500" h="4762500">
                <a:moveTo>
                  <a:pt x="0" y="4762500"/>
                </a:moveTo>
                <a:cubicBezTo>
                  <a:pt x="2630234" y="4762500"/>
                  <a:pt x="4762500" y="2630234"/>
                  <a:pt x="4762500" y="0"/>
                </a:cubicBezTo>
                <a:lnTo>
                  <a:pt x="0" y="0"/>
                </a:lnTo>
                <a:close/>
              </a:path>
            </a:pathLst>
          </a:custGeom>
          <a:solidFill>
            <a:schemeClr val="accent2"/>
          </a:solidFill>
          <a:ln w="9525" cap="flat">
            <a:noFill/>
            <a:miter/>
          </a:ln>
          <a:effectLst/>
        </p:spPr>
        <p:txBody>
          <a:bodyPr vert="horz" wrap="square" lIns="91440" tIns="45720" rIns="91440" bIns="45720" rtlCol="0" anchor="ctr"/>
          <a:lstStyle/>
          <a:p>
            <a:pPr algn="l"/>
            <a:endParaRPr kumimoji="1" lang="zh-CN" altLang="en-US"/>
          </a:p>
        </p:txBody>
      </p:sp>
      <p:sp>
        <p:nvSpPr>
          <p:cNvPr id="5" name="标题 1"/>
          <p:cNvSpPr txBox="1"/>
          <p:nvPr/>
        </p:nvSpPr>
        <p:spPr>
          <a:xfrm>
            <a:off x="869650" y="1652200"/>
            <a:ext cx="5220000" cy="3960000"/>
          </a:xfrm>
          <a:prstGeom prst="rect">
            <a:avLst/>
          </a:prstGeom>
          <a:solidFill>
            <a:schemeClr val="bg1"/>
          </a:solidFill>
          <a:ln w="9525" cap="sq">
            <a:solidFill>
              <a:schemeClr val="accent1"/>
            </a:solid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869650" y="1652200"/>
            <a:ext cx="720000" cy="720000"/>
          </a:xfrm>
          <a:custGeom>
            <a:avLst/>
            <a:gdLst>
              <a:gd name="connsiteX0" fmla="*/ 0 w 4762500"/>
              <a:gd name="connsiteY0" fmla="*/ 4762500 h 4762500"/>
              <a:gd name="connsiteX1" fmla="*/ 4762500 w 4762500"/>
              <a:gd name="connsiteY1" fmla="*/ 0 h 4762500"/>
              <a:gd name="connsiteX2" fmla="*/ 0 w 4762500"/>
              <a:gd name="connsiteY2" fmla="*/ 0 h 4762500"/>
            </a:gdLst>
            <a:ahLst/>
            <a:cxnLst/>
            <a:rect l="l" t="t" r="r" b="b"/>
            <a:pathLst>
              <a:path w="4762500" h="4762500">
                <a:moveTo>
                  <a:pt x="0" y="4762500"/>
                </a:moveTo>
                <a:cubicBezTo>
                  <a:pt x="2630234" y="4762500"/>
                  <a:pt x="4762500" y="2630234"/>
                  <a:pt x="4762500" y="0"/>
                </a:cubicBezTo>
                <a:lnTo>
                  <a:pt x="0" y="0"/>
                </a:lnTo>
                <a:close/>
              </a:path>
            </a:pathLst>
          </a:custGeom>
          <a:solidFill>
            <a:schemeClr val="accent1"/>
          </a:solidFill>
          <a:ln w="9525" cap="flat">
            <a:noFill/>
            <a:miter/>
          </a:ln>
          <a:effectLst/>
        </p:spPr>
        <p:txBody>
          <a:bodyPr vert="horz" wrap="square" lIns="91440" tIns="45720" rIns="91440" bIns="45720" rtlCol="0" anchor="ctr"/>
          <a:lstStyle/>
          <a:p>
            <a:pPr algn="l"/>
            <a:endParaRPr kumimoji="1" lang="zh-CN" altLang="en-US"/>
          </a:p>
        </p:txBody>
      </p:sp>
      <p:sp>
        <p:nvSpPr>
          <p:cNvPr id="7" name="标题 1"/>
          <p:cNvSpPr txBox="1"/>
          <p:nvPr/>
        </p:nvSpPr>
        <p:spPr>
          <a:xfrm>
            <a:off x="869650" y="1747938"/>
            <a:ext cx="540000" cy="396000"/>
          </a:xfrm>
          <a:prstGeom prst="rect">
            <a:avLst/>
          </a:prstGeom>
          <a:noFill/>
          <a:ln>
            <a:noFill/>
          </a:ln>
        </p:spPr>
        <p:txBody>
          <a:bodyPr vert="horz" wrap="square" lIns="0" tIns="0" rIns="0" bIns="0" rtlCol="0" anchor="t"/>
          <a:lstStyle/>
          <a:p>
            <a:pPr algn="ctr"/>
            <a:r>
              <a:rPr kumimoji="1" lang="en-US" altLang="zh-CN" sz="2000">
                <a:ln w="12700">
                  <a:noFill/>
                </a:ln>
                <a:solidFill>
                  <a:srgbClr val="FFFFFF">
                    <a:alpha val="100000"/>
                  </a:srgbClr>
                </a:solidFill>
                <a:latin typeface="poppins-bold"/>
                <a:ea typeface="poppins-bold"/>
                <a:cs typeface="poppins-bold"/>
              </a:rPr>
              <a:t>01</a:t>
            </a:r>
            <a:endParaRPr kumimoji="1" lang="zh-CN" altLang="en-US"/>
          </a:p>
        </p:txBody>
      </p:sp>
      <p:sp>
        <p:nvSpPr>
          <p:cNvPr id="8" name="标题 1"/>
          <p:cNvSpPr txBox="1"/>
          <p:nvPr/>
        </p:nvSpPr>
        <p:spPr>
          <a:xfrm>
            <a:off x="10769650" y="1747938"/>
            <a:ext cx="540000" cy="396000"/>
          </a:xfrm>
          <a:prstGeom prst="rect">
            <a:avLst/>
          </a:prstGeom>
          <a:noFill/>
          <a:ln>
            <a:noFill/>
          </a:ln>
        </p:spPr>
        <p:txBody>
          <a:bodyPr vert="horz" wrap="square" lIns="0" tIns="0" rIns="0" bIns="0" rtlCol="0" anchor="t"/>
          <a:lstStyle/>
          <a:p>
            <a:pPr algn="ctr"/>
            <a:r>
              <a:rPr kumimoji="1" lang="en-US" altLang="zh-CN" sz="2000">
                <a:ln w="12700">
                  <a:noFill/>
                </a:ln>
                <a:solidFill>
                  <a:srgbClr val="FFFFFF">
                    <a:alpha val="100000"/>
                  </a:srgbClr>
                </a:solidFill>
                <a:latin typeface="poppins-bold"/>
                <a:ea typeface="poppins-bold"/>
                <a:cs typeface="poppins-bold"/>
              </a:rPr>
              <a:t>02</a:t>
            </a:r>
            <a:endParaRPr kumimoji="1" lang="zh-CN" altLang="en-US"/>
          </a:p>
        </p:txBody>
      </p:sp>
      <p:sp>
        <p:nvSpPr>
          <p:cNvPr id="9" name="标题 1"/>
          <p:cNvSpPr txBox="1"/>
          <p:nvPr/>
        </p:nvSpPr>
        <p:spPr>
          <a:xfrm>
            <a:off x="3029650" y="2019435"/>
            <a:ext cx="900000" cy="900000"/>
          </a:xfrm>
          <a:prstGeom prst="ellipse">
            <a:avLst/>
          </a:prstGeom>
          <a:gradFill>
            <a:gsLst>
              <a:gs pos="0">
                <a:schemeClr val="accent1"/>
              </a:gs>
              <a:gs pos="100000">
                <a:schemeClr val="accent1">
                  <a:lumMod val="60000"/>
                  <a:lumOff val="40000"/>
                </a:schemeClr>
              </a:gs>
            </a:gsLst>
            <a:lin ang="16200000" scaled="0"/>
          </a:gradFill>
          <a:ln w="12700" cap="flat">
            <a:noFill/>
            <a:miter/>
          </a:ln>
          <a:effectLst>
            <a:outerShdw blurRad="317500" dist="127000" dir="5400000" algn="t" rotWithShape="0">
              <a:schemeClr val="accent1">
                <a:alpha val="20000"/>
              </a:schemeClr>
            </a:outerShdw>
          </a:effectLst>
        </p:spPr>
        <p:txBody>
          <a:bodyPr vert="horz" wrap="square" lIns="0" tIns="0" rIns="0" bIns="0" rtlCol="0" anchor="ctr"/>
          <a:lstStyle/>
          <a:p>
            <a:pPr algn="l"/>
            <a:endParaRPr kumimoji="1" lang="zh-CN" altLang="en-US"/>
          </a:p>
        </p:txBody>
      </p:sp>
      <p:sp>
        <p:nvSpPr>
          <p:cNvPr id="10" name="标题 1"/>
          <p:cNvSpPr txBox="1"/>
          <p:nvPr/>
        </p:nvSpPr>
        <p:spPr>
          <a:xfrm>
            <a:off x="3245650" y="2268864"/>
            <a:ext cx="468000" cy="401142"/>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8249650" y="2019435"/>
            <a:ext cx="900000" cy="900000"/>
          </a:xfrm>
          <a:prstGeom prst="ellipse">
            <a:avLst/>
          </a:prstGeom>
          <a:gradFill>
            <a:gsLst>
              <a:gs pos="0">
                <a:schemeClr val="accent2"/>
              </a:gs>
              <a:gs pos="100000">
                <a:schemeClr val="accent2">
                  <a:lumMod val="60000"/>
                  <a:lumOff val="40000"/>
                </a:schemeClr>
              </a:gs>
            </a:gsLst>
            <a:lin ang="16200000" scaled="0"/>
          </a:gradFill>
          <a:ln w="12700" cap="flat">
            <a:noFill/>
            <a:miter/>
          </a:ln>
          <a:effectLst>
            <a:outerShdw blurRad="317500" dist="127000" dir="5400000" algn="t" rotWithShape="0">
              <a:schemeClr val="accent2">
                <a:alpha val="20000"/>
              </a:schemeClr>
            </a:outerShdw>
          </a:effectLst>
        </p:spPr>
        <p:txBody>
          <a:bodyPr vert="horz" wrap="square" lIns="0" tIns="0" rIns="0" bIns="0" rtlCol="0" anchor="ctr"/>
          <a:lstStyle/>
          <a:p>
            <a:pPr algn="l"/>
            <a:endParaRPr kumimoji="1" lang="zh-CN" altLang="en-US"/>
          </a:p>
        </p:txBody>
      </p:sp>
      <p:sp>
        <p:nvSpPr>
          <p:cNvPr id="12" name="标题 1"/>
          <p:cNvSpPr txBox="1"/>
          <p:nvPr/>
        </p:nvSpPr>
        <p:spPr>
          <a:xfrm>
            <a:off x="8483650" y="2269622"/>
            <a:ext cx="432000" cy="399627"/>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1139650" y="3164853"/>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Utilizing Search Criteria</a:t>
            </a:r>
            <a:endParaRPr kumimoji="1" lang="zh-CN" altLang="en-US"/>
          </a:p>
        </p:txBody>
      </p:sp>
      <p:sp>
        <p:nvSpPr>
          <p:cNvPr id="14" name="标题 1"/>
          <p:cNvSpPr txBox="1"/>
          <p:nvPr/>
        </p:nvSpPr>
        <p:spPr>
          <a:xfrm>
            <a:off x="1139650" y="3792586"/>
            <a:ext cx="4680000" cy="1695507"/>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Utilizing search criteria entails applying specific keywords, phrases, and metadata to locate pertinent documents efficiently, enhancing the review process's accuracy and speed.</a:t>
            </a:r>
            <a:endParaRPr kumimoji="1" lang="zh-CN" altLang="en-US"/>
          </a:p>
        </p:txBody>
      </p:sp>
      <p:sp>
        <p:nvSpPr>
          <p:cNvPr id="15" name="标题 1"/>
          <p:cNvSpPr txBox="1"/>
          <p:nvPr/>
        </p:nvSpPr>
        <p:spPr>
          <a:xfrm>
            <a:off x="6359650" y="3164853"/>
            <a:ext cx="4680000" cy="432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Applying Filters Effectively</a:t>
            </a:r>
            <a:endParaRPr kumimoji="1" lang="zh-CN" altLang="en-US"/>
          </a:p>
        </p:txBody>
      </p:sp>
      <p:sp>
        <p:nvSpPr>
          <p:cNvPr id="16" name="标题 1"/>
          <p:cNvSpPr txBox="1"/>
          <p:nvPr/>
        </p:nvSpPr>
        <p:spPr>
          <a:xfrm>
            <a:off x="6359650" y="3792586"/>
            <a:ext cx="4680000" cy="1695507"/>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Applying filters effectively allows users to narrow down search results by date, document type, or specific attributes, thus refining the data pool for a more manageable and targeted review.</a:t>
            </a:r>
            <a:endParaRPr kumimoji="1" lang="zh-CN" altLang="en-US"/>
          </a:p>
        </p:txBody>
      </p:sp>
      <p:sp>
        <p:nvSpPr>
          <p:cNvPr id="17" name="标题 1"/>
          <p:cNvSpPr txBox="1"/>
          <p:nvPr/>
        </p:nvSpPr>
        <p:spPr>
          <a:xfrm>
            <a:off x="266100" y="246413"/>
            <a:ext cx="11925900" cy="720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0" y="246413"/>
            <a:ext cx="1035200" cy="720000"/>
          </a:xfrm>
          <a:custGeom>
            <a:avLst/>
            <a:gdLst>
              <a:gd name="connsiteX0" fmla="*/ 0 w 1035200"/>
              <a:gd name="connsiteY0" fmla="*/ 0 h 720000"/>
              <a:gd name="connsiteX1" fmla="*/ 738999 w 1035200"/>
              <a:gd name="connsiteY1" fmla="*/ 0 h 720000"/>
              <a:gd name="connsiteX2" fmla="*/ 1035200 w 1035200"/>
              <a:gd name="connsiteY2" fmla="*/ 360000 h 720000"/>
              <a:gd name="connsiteX3" fmla="*/ 738999 w 1035200"/>
              <a:gd name="connsiteY3" fmla="*/ 720000 h 720000"/>
              <a:gd name="connsiteX4" fmla="*/ 0 w 1035200"/>
              <a:gd name="connsiteY4" fmla="*/ 720000 h 720000"/>
            </a:gdLst>
            <a:ahLst/>
            <a:cxnLst/>
            <a:rect l="l" t="t" r="r" b="b"/>
            <a:pathLst>
              <a:path w="1035200" h="720000">
                <a:moveTo>
                  <a:pt x="0" y="0"/>
                </a:moveTo>
                <a:lnTo>
                  <a:pt x="738999" y="0"/>
                </a:lnTo>
                <a:lnTo>
                  <a:pt x="1035200" y="360000"/>
                </a:lnTo>
                <a:lnTo>
                  <a:pt x="738999" y="720000"/>
                </a:lnTo>
                <a:lnTo>
                  <a:pt x="0" y="720000"/>
                </a:ln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1450110" y="358512"/>
            <a:ext cx="10368510" cy="432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Filtering and Searching Data</a:t>
            </a:r>
            <a:endParaRPr kumimoji="1" lang="zh-CN" altLang="en-US"/>
          </a:p>
        </p:txBody>
      </p:sp>
      <p:sp>
        <p:nvSpPr>
          <p:cNvPr id="20" name="标题 1"/>
          <p:cNvSpPr txBox="1"/>
          <p:nvPr/>
        </p:nvSpPr>
        <p:spPr>
          <a:xfrm>
            <a:off x="871263" y="246413"/>
            <a:ext cx="414670" cy="720000"/>
          </a:xfrm>
          <a:prstGeom prst="chevron">
            <a:avLst>
              <a:gd name="adj" fmla="val 68868"/>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192805" y="2107471"/>
            <a:ext cx="4427095" cy="576000"/>
          </a:xfrm>
          <a:prstGeom prst="round2DiagRect">
            <a:avLst/>
          </a:prstGeom>
          <a:gradFill>
            <a:gsLst>
              <a:gs pos="0">
                <a:schemeClr val="accent1">
                  <a:lumMod val="40000"/>
                  <a:lumOff val="60000"/>
                  <a:alpha val="100000"/>
                </a:schemeClr>
              </a:gs>
              <a:gs pos="100000">
                <a:schemeClr val="accent1">
                  <a:alpha val="100000"/>
                </a:schemeClr>
              </a:gs>
            </a:gsLst>
            <a:lin ang="3000000" scaled="0"/>
          </a:gradFill>
          <a:ln w="12700" cap="sq">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723901" y="2107471"/>
            <a:ext cx="576000" cy="576000"/>
          </a:xfrm>
          <a:prstGeom prst="round2DiagRect">
            <a:avLst/>
          </a:prstGeom>
          <a:gradFill>
            <a:gsLst>
              <a:gs pos="0">
                <a:schemeClr val="accent1">
                  <a:lumMod val="40000"/>
                  <a:lumOff val="60000"/>
                  <a:alpha val="100000"/>
                </a:schemeClr>
              </a:gs>
              <a:gs pos="100000">
                <a:schemeClr val="accent1">
                  <a:alpha val="100000"/>
                </a:schemeClr>
              </a:gs>
            </a:gsLst>
            <a:lin ang="3000000" scaled="0"/>
          </a:gra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825550" y="2782057"/>
            <a:ext cx="4680000" cy="2222900"/>
          </a:xfrm>
          <a:prstGeom prst="rect">
            <a:avLst/>
          </a:prstGeom>
          <a:noFill/>
          <a:ln>
            <a:noFill/>
          </a:ln>
        </p:spPr>
        <p:txBody>
          <a:bodyPr vert="horz" wrap="square" lIns="0" tIns="0" rIns="0" bIns="0" rtlCol="0" anchor="t"/>
          <a:lstStyle/>
          <a:p>
            <a:pPr algn="l"/>
            <a:r>
              <a:rPr kumimoji="1" lang="en-US" altLang="zh-CN" sz="1200">
                <a:ln w="12700">
                  <a:noFill/>
                </a:ln>
                <a:solidFill>
                  <a:srgbClr val="262626">
                    <a:alpha val="100000"/>
                  </a:srgbClr>
                </a:solidFill>
                <a:latin typeface="Poppins"/>
                <a:ea typeface="Poppins"/>
                <a:cs typeface="Poppins"/>
              </a:rPr>
              <a:t>eDiscovery refers to the process of identifying, collecting, and producing electronically stored information (ESI) for legal proceedings. It is crucial for ensuring that relevant data is preserved and accessible during litigation.</a:t>
            </a:r>
            <a:endParaRPr kumimoji="1" lang="zh-CN" altLang="en-US"/>
          </a:p>
        </p:txBody>
      </p:sp>
      <p:sp>
        <p:nvSpPr>
          <p:cNvPr id="6" name="标题 1"/>
          <p:cNvSpPr txBox="1"/>
          <p:nvPr/>
        </p:nvSpPr>
        <p:spPr>
          <a:xfrm>
            <a:off x="849901" y="2248601"/>
            <a:ext cx="324000" cy="29374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1463270" y="2191755"/>
            <a:ext cx="3818500" cy="407432"/>
          </a:xfrm>
          <a:prstGeom prst="rect">
            <a:avLst/>
          </a:prstGeom>
          <a:noFill/>
          <a:ln>
            <a:noFill/>
          </a:ln>
        </p:spPr>
        <p:txBody>
          <a:bodyPr vert="horz" wrap="square" lIns="0" tIns="0" rIns="0" bIns="0" rtlCol="0" anchor="ctr"/>
          <a:lstStyle/>
          <a:p>
            <a:pPr algn="l"/>
            <a:r>
              <a:rPr kumimoji="1" lang="en-US" altLang="zh-CN" sz="1600">
                <a:ln w="12700">
                  <a:noFill/>
                </a:ln>
                <a:solidFill>
                  <a:srgbClr val="FFFFFF">
                    <a:alpha val="100000"/>
                  </a:srgbClr>
                </a:solidFill>
                <a:latin typeface="poppins-bold"/>
                <a:ea typeface="poppins-bold"/>
                <a:cs typeface="poppins-bold"/>
              </a:rPr>
              <a:t>Purpose and Importance</a:t>
            </a:r>
            <a:endParaRPr kumimoji="1" lang="zh-CN" altLang="en-US"/>
          </a:p>
        </p:txBody>
      </p:sp>
      <p:sp>
        <p:nvSpPr>
          <p:cNvPr id="8" name="标题 1"/>
          <p:cNvSpPr txBox="1"/>
          <p:nvPr/>
        </p:nvSpPr>
        <p:spPr>
          <a:xfrm>
            <a:off x="6717305" y="2107471"/>
            <a:ext cx="4427095" cy="576000"/>
          </a:xfrm>
          <a:prstGeom prst="round2DiagRect">
            <a:avLst/>
          </a:prstGeom>
          <a:gradFill>
            <a:gsLst>
              <a:gs pos="0">
                <a:schemeClr val="accent1">
                  <a:lumMod val="40000"/>
                  <a:lumOff val="60000"/>
                  <a:alpha val="100000"/>
                </a:schemeClr>
              </a:gs>
              <a:gs pos="100000">
                <a:schemeClr val="accent1">
                  <a:alpha val="100000"/>
                </a:schemeClr>
              </a:gs>
            </a:gsLst>
            <a:lin ang="3000000" scaled="0"/>
          </a:gradFill>
          <a:ln w="12700" cap="sq">
            <a:noFill/>
            <a:miter/>
          </a:ln>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6248401" y="2107471"/>
            <a:ext cx="576000" cy="576000"/>
          </a:xfrm>
          <a:prstGeom prst="round2DiagRect">
            <a:avLst/>
          </a:prstGeom>
          <a:gradFill>
            <a:gsLst>
              <a:gs pos="0">
                <a:schemeClr val="accent1">
                  <a:lumMod val="40000"/>
                  <a:lumOff val="60000"/>
                  <a:alpha val="100000"/>
                </a:schemeClr>
              </a:gs>
              <a:gs pos="100000">
                <a:schemeClr val="accent1">
                  <a:alpha val="100000"/>
                </a:schemeClr>
              </a:gs>
            </a:gsLst>
            <a:lin ang="300000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350050" y="2782057"/>
            <a:ext cx="4680000" cy="2222900"/>
          </a:xfrm>
          <a:prstGeom prst="rect">
            <a:avLst/>
          </a:prstGeom>
          <a:noFill/>
          <a:ln>
            <a:noFill/>
          </a:ln>
        </p:spPr>
        <p:txBody>
          <a:bodyPr vert="horz" wrap="square" lIns="0" tIns="0" rIns="0" bIns="0" rtlCol="0" anchor="t"/>
          <a:lstStyle/>
          <a:p>
            <a:pPr algn="l"/>
            <a:r>
              <a:rPr kumimoji="1" lang="en-US" altLang="zh-CN" sz="1200">
                <a:ln w="12700">
                  <a:noFill/>
                </a:ln>
                <a:solidFill>
                  <a:srgbClr val="262626">
                    <a:alpha val="100000"/>
                  </a:srgbClr>
                </a:solidFill>
                <a:latin typeface="Poppins"/>
                <a:ea typeface="Poppins"/>
                <a:cs typeface="Poppins"/>
              </a:rPr>
              <a:t>The legal landscape mandates that organizations must comply with eDiscovery requests to avoid penalties. Non- compliance can lead to legal sanctions, increased costs, and damage to reputation.</a:t>
            </a:r>
            <a:endParaRPr kumimoji="1" lang="zh-CN" altLang="en-US"/>
          </a:p>
        </p:txBody>
      </p:sp>
      <p:sp>
        <p:nvSpPr>
          <p:cNvPr id="11" name="标题 1"/>
          <p:cNvSpPr txBox="1"/>
          <p:nvPr/>
        </p:nvSpPr>
        <p:spPr>
          <a:xfrm>
            <a:off x="6374401" y="2248601"/>
            <a:ext cx="324000" cy="29374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6987770" y="2191755"/>
            <a:ext cx="3818500" cy="407432"/>
          </a:xfrm>
          <a:prstGeom prst="rect">
            <a:avLst/>
          </a:prstGeom>
          <a:noFill/>
          <a:ln>
            <a:noFill/>
          </a:ln>
        </p:spPr>
        <p:txBody>
          <a:bodyPr vert="horz" wrap="square" lIns="0" tIns="0" rIns="0" bIns="0" rtlCol="0" anchor="ctr"/>
          <a:lstStyle/>
          <a:p>
            <a:pPr algn="l"/>
            <a:r>
              <a:rPr kumimoji="1" lang="en-US" altLang="zh-CN" sz="1574">
                <a:ln w="12700">
                  <a:noFill/>
                </a:ln>
                <a:solidFill>
                  <a:srgbClr val="FFFFFF">
                    <a:alpha val="100000"/>
                  </a:srgbClr>
                </a:solidFill>
                <a:latin typeface="poppins-bold"/>
                <a:ea typeface="poppins-bold"/>
                <a:cs typeface="poppins-bold"/>
              </a:rPr>
              <a:t>Legal and Compliance Implications</a:t>
            </a:r>
            <a:endParaRPr kumimoji="1" lang="zh-CN" altLang="en-US"/>
          </a:p>
        </p:txBody>
      </p:sp>
      <p:cxnSp>
        <p:nvCxnSpPr>
          <p:cNvPr id="13" name="标题 1"/>
          <p:cNvCxnSpPr/>
          <p:nvPr/>
        </p:nvCxnSpPr>
        <p:spPr>
          <a:xfrm>
            <a:off x="271590" y="692965"/>
            <a:ext cx="1737509" cy="0"/>
          </a:xfrm>
          <a:prstGeom prst="line">
            <a:avLst/>
          </a:prstGeom>
          <a:noFill/>
          <a:ln w="12700" cap="sq">
            <a:solidFill>
              <a:schemeClr val="accent1"/>
            </a:solidFill>
            <a:miter/>
          </a:ln>
        </p:spPr>
      </p:cxnSp>
      <p:sp>
        <p:nvSpPr>
          <p:cNvPr id="14" name="标题 1"/>
          <p:cNvSpPr txBox="1"/>
          <p:nvPr/>
        </p:nvSpPr>
        <p:spPr>
          <a:xfrm>
            <a:off x="561150" y="194684"/>
            <a:ext cx="11214479" cy="432000"/>
          </a:xfrm>
          <a:prstGeom prst="rect">
            <a:avLst/>
          </a:prstGeom>
          <a:noFill/>
          <a:ln>
            <a:noFill/>
          </a:ln>
        </p:spPr>
        <p:txBody>
          <a:bodyPr vert="horz" wrap="square" lIns="0" tIns="0" rIns="0" bIns="0" rtlCol="0" anchor="ctr"/>
          <a:lstStyle/>
          <a:p>
            <a:pPr algn="l"/>
            <a:r>
              <a:rPr kumimoji="1" lang="en-US" altLang="zh-CN" sz="2800">
                <a:ln w="12700">
                  <a:noFill/>
                </a:ln>
                <a:solidFill>
                  <a:srgbClr val="404040">
                    <a:alpha val="100000"/>
                  </a:srgbClr>
                </a:solidFill>
                <a:latin typeface="poppins-bold"/>
                <a:ea typeface="poppins-bold"/>
                <a:cs typeface="poppins-bold"/>
              </a:rPr>
              <a:t>Definition of eDiscovery</a:t>
            </a:r>
            <a:endParaRPr kumimoji="1" lang="zh-CN" altLang="en-US"/>
          </a:p>
        </p:txBody>
      </p:sp>
      <p:cxnSp>
        <p:nvCxnSpPr>
          <p:cNvPr id="15" name="标题 1"/>
          <p:cNvCxnSpPr/>
          <p:nvPr/>
        </p:nvCxnSpPr>
        <p:spPr>
          <a:xfrm rot="16200000">
            <a:off x="233490" y="642165"/>
            <a:ext cx="404009" cy="0"/>
          </a:xfrm>
          <a:prstGeom prst="line">
            <a:avLst/>
          </a:prstGeom>
          <a:noFill/>
          <a:ln w="12700" cap="sq">
            <a:solidFill>
              <a:schemeClr val="accent1"/>
            </a:solidFill>
            <a:miter/>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6415089" y="2057567"/>
            <a:ext cx="1008000" cy="1008000"/>
          </a:xfrm>
          <a:prstGeom prst="roundRect">
            <a:avLst>
              <a:gd name="adj" fmla="val 15278"/>
            </a:avLst>
          </a:prstGeom>
          <a:solidFill>
            <a:schemeClr val="bg1"/>
          </a:solidFill>
          <a:ln w="3175" cap="sq">
            <a:solidFill>
              <a:schemeClr val="accent3"/>
            </a:solidFill>
          </a:ln>
          <a:effectLst>
            <a:outerShdw blurRad="254000" sx="109000" sy="109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4" name="标题 1"/>
          <p:cNvSpPr txBox="1"/>
          <p:nvPr/>
        </p:nvSpPr>
        <p:spPr>
          <a:xfrm>
            <a:off x="6526183" y="2168661"/>
            <a:ext cx="785812" cy="785812"/>
          </a:xfrm>
          <a:prstGeom prst="ellipse">
            <a:avLst/>
          </a:prstGeom>
          <a:solidFill>
            <a:schemeClr val="accent1">
              <a:alpha val="15000"/>
            </a:schemeClr>
          </a:solidFill>
          <a:ln w="3175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87073" y="2340111"/>
            <a:ext cx="457678" cy="44291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317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415089" y="3945344"/>
            <a:ext cx="1008000" cy="1008000"/>
          </a:xfrm>
          <a:prstGeom prst="roundRect">
            <a:avLst>
              <a:gd name="adj" fmla="val 15278"/>
            </a:avLst>
          </a:prstGeom>
          <a:solidFill>
            <a:schemeClr val="bg1"/>
          </a:solidFill>
          <a:ln w="3175" cap="sq">
            <a:solidFill>
              <a:schemeClr val="accent3"/>
            </a:solidFill>
          </a:ln>
          <a:effectLst>
            <a:outerShdw blurRad="254000" sx="109000" sy="109000" algn="ctr" rotWithShape="0">
              <a:schemeClr val="accent1">
                <a:alpha val="5000"/>
              </a:schemeClr>
            </a:outerShdw>
          </a:effectLst>
        </p:spPr>
        <p:txBody>
          <a:bodyPr vert="horz" wrap="square" lIns="91440" tIns="45720" rIns="91440" bIns="45720" rtlCol="0" anchor="t"/>
          <a:lstStyle/>
          <a:p>
            <a:pPr algn="l"/>
            <a:endParaRPr kumimoji="1" lang="zh-CN" altLang="en-US"/>
          </a:p>
        </p:txBody>
      </p:sp>
      <p:sp>
        <p:nvSpPr>
          <p:cNvPr id="7" name="标题 1"/>
          <p:cNvSpPr txBox="1"/>
          <p:nvPr/>
        </p:nvSpPr>
        <p:spPr>
          <a:xfrm>
            <a:off x="6526183" y="4056438"/>
            <a:ext cx="785812" cy="785812"/>
          </a:xfrm>
          <a:prstGeom prst="ellipse">
            <a:avLst/>
          </a:prstGeom>
          <a:solidFill>
            <a:schemeClr val="accent1">
              <a:alpha val="15000"/>
            </a:schemeClr>
          </a:solidFill>
          <a:ln w="3175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730058" y="4244579"/>
            <a:ext cx="378063" cy="409533"/>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accent1"/>
          </a:solidFill>
          <a:ln cap="sq">
            <a:noFill/>
          </a:ln>
        </p:spPr>
        <p:txBody>
          <a:bodyPr vert="horz" wrap="square" lIns="91440" tIns="45720" rIns="91440" bIns="45720" rtlCol="0" anchor="t"/>
          <a:lstStyle/>
          <a:p>
            <a:pPr algn="l"/>
            <a:endParaRPr kumimoji="1" lang="zh-CN" altLang="en-US"/>
          </a:p>
        </p:txBody>
      </p:sp>
      <p:sp>
        <p:nvSpPr>
          <p:cNvPr id="9" name="标题 1"/>
          <p:cNvSpPr txBox="1"/>
          <p:nvPr/>
        </p:nvSpPr>
        <p:spPr>
          <a:xfrm>
            <a:off x="7583978" y="2489665"/>
            <a:ext cx="3960000" cy="1008000"/>
          </a:xfrm>
          <a:prstGeom prst="rect">
            <a:avLst/>
          </a:prstGeom>
          <a:noFill/>
          <a:ln>
            <a:noFill/>
          </a:ln>
        </p:spPr>
        <p:txBody>
          <a:bodyPr vert="horz" wrap="square" lIns="0" tIns="0" rIns="0" bIns="0" rtlCol="0" anchor="t"/>
          <a:lstStyle/>
          <a:p>
            <a:pPr algn="l"/>
            <a:r>
              <a:rPr kumimoji="1" lang="en-US" altLang="zh-CN" sz="1095">
                <a:ln w="12700">
                  <a:noFill/>
                </a:ln>
                <a:solidFill>
                  <a:srgbClr val="404040">
                    <a:alpha val="100000"/>
                  </a:srgbClr>
                </a:solidFill>
                <a:latin typeface="Poppins"/>
                <a:ea typeface="Poppins"/>
                <a:cs typeface="Poppins"/>
              </a:rPr>
              <a:t>Familiarity with the review interface is essential for efficient data analysis. Understanding how to utilize filters, tags, and search functionalities streamlines the review process, promoting thorough evaluations.</a:t>
            </a:r>
            <a:endParaRPr kumimoji="1" lang="zh-CN" altLang="en-US"/>
          </a:p>
        </p:txBody>
      </p:sp>
      <p:sp>
        <p:nvSpPr>
          <p:cNvPr id="10" name="标题 1"/>
          <p:cNvSpPr txBox="1"/>
          <p:nvPr/>
        </p:nvSpPr>
        <p:spPr>
          <a:xfrm>
            <a:off x="7583978" y="1878957"/>
            <a:ext cx="3960000" cy="579408"/>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Navigating the Review Interface</a:t>
            </a:r>
            <a:endParaRPr kumimoji="1" lang="zh-CN" altLang="en-US"/>
          </a:p>
        </p:txBody>
      </p:sp>
      <p:sp>
        <p:nvSpPr>
          <p:cNvPr id="11" name="标题 1"/>
          <p:cNvSpPr txBox="1"/>
          <p:nvPr/>
        </p:nvSpPr>
        <p:spPr>
          <a:xfrm>
            <a:off x="7583978" y="4377443"/>
            <a:ext cx="3960000" cy="1008000"/>
          </a:xfrm>
          <a:prstGeom prst="rect">
            <a:avLst/>
          </a:prstGeom>
          <a:noFill/>
          <a:ln>
            <a:noFill/>
          </a:ln>
        </p:spPr>
        <p:txBody>
          <a:bodyPr vert="horz" wrap="square" lIns="0" tIns="0" rIns="0" bIns="0" rtlCol="0" anchor="t"/>
          <a:lstStyle/>
          <a:p>
            <a:pPr algn="l"/>
            <a:r>
              <a:rPr kumimoji="1" lang="en-US" altLang="zh-CN" sz="1095">
                <a:ln w="12700">
                  <a:noFill/>
                </a:ln>
                <a:solidFill>
                  <a:srgbClr val="404040">
                    <a:alpha val="100000"/>
                  </a:srgbClr>
                </a:solidFill>
                <a:latin typeface="Poppins"/>
                <a:ea typeface="Poppins"/>
                <a:cs typeface="Poppins"/>
              </a:rPr>
              <a:t>Making adjustments during the review is imperative for accuracy. This includes updating tags, altering document statuses, and adding notes to ensure the review sets reflect current findings and insights effectively.</a:t>
            </a:r>
            <a:endParaRPr kumimoji="1" lang="zh-CN" altLang="en-US"/>
          </a:p>
        </p:txBody>
      </p:sp>
      <p:sp>
        <p:nvSpPr>
          <p:cNvPr id="12" name="标题 1"/>
          <p:cNvSpPr txBox="1"/>
          <p:nvPr/>
        </p:nvSpPr>
        <p:spPr>
          <a:xfrm>
            <a:off x="7583978" y="3766734"/>
            <a:ext cx="3960000" cy="579408"/>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Making Necessary Adjustments</a:t>
            </a:r>
            <a:endParaRPr kumimoji="1" lang="zh-CN" altLang="en-US"/>
          </a:p>
        </p:txBody>
      </p:sp>
      <p:pic>
        <p:nvPicPr>
          <p:cNvPr id="13" name="Picture 12"/>
          <p:cNvPicPr>
            <a:picLocks noChangeAspect="1"/>
          </p:cNvPicPr>
          <p:nvPr/>
        </p:nvPicPr>
        <p:blipFill>
          <a:blip r:embed="rId2">
            <a:alphaModFix/>
          </a:blip>
          <a:srcRect l="4235" r="32442" b="2461"/>
          <a:stretch>
            <a:fillRect/>
          </a:stretch>
        </p:blipFill>
        <p:spPr>
          <a:xfrm>
            <a:off x="584200" y="1625271"/>
            <a:ext cx="5446538" cy="4521859"/>
          </a:xfrm>
          <a:custGeom>
            <a:avLst/>
            <a:gdLst/>
            <a:ahLst/>
            <a:cxnLst/>
            <a:rect l="l" t="t" r="r" b="b"/>
            <a:pathLst>
              <a:path w="5446538" h="4521859">
                <a:moveTo>
                  <a:pt x="104487" y="0"/>
                </a:moveTo>
                <a:lnTo>
                  <a:pt x="5342051" y="0"/>
                </a:lnTo>
                <a:lnTo>
                  <a:pt x="5389280" y="32638"/>
                </a:lnTo>
                <a:cubicBezTo>
                  <a:pt x="5424657" y="68900"/>
                  <a:pt x="5446538" y="118996"/>
                  <a:pt x="5446538" y="174330"/>
                </a:cubicBezTo>
                <a:lnTo>
                  <a:pt x="5446538" y="4321478"/>
                </a:lnTo>
                <a:cubicBezTo>
                  <a:pt x="5446538" y="4432145"/>
                  <a:pt x="5359013" y="4521859"/>
                  <a:pt x="5251046" y="4521859"/>
                </a:cubicBezTo>
                <a:lnTo>
                  <a:pt x="195492" y="4521859"/>
                </a:lnTo>
                <a:cubicBezTo>
                  <a:pt x="87525" y="4521859"/>
                  <a:pt x="0" y="4432145"/>
                  <a:pt x="0" y="4321478"/>
                </a:cubicBezTo>
                <a:lnTo>
                  <a:pt x="0" y="174330"/>
                </a:lnTo>
                <a:cubicBezTo>
                  <a:pt x="0" y="118996"/>
                  <a:pt x="21881" y="68900"/>
                  <a:pt x="57258" y="32638"/>
                </a:cubicBezTo>
                <a:lnTo>
                  <a:pt x="104487" y="0"/>
                </a:lnTo>
                <a:close/>
              </a:path>
            </a:pathLst>
          </a:custGeom>
          <a:noFill/>
          <a:ln>
            <a:noFill/>
          </a:ln>
        </p:spPr>
      </p:pic>
      <p:sp>
        <p:nvSpPr>
          <p:cNvPr id="14" name="标题 1"/>
          <p:cNvSpPr txBox="1"/>
          <p:nvPr/>
        </p:nvSpPr>
        <p:spPr>
          <a:xfrm>
            <a:off x="266100" y="246413"/>
            <a:ext cx="11925900" cy="720000"/>
          </a:xfrm>
          <a:prstGeom prst="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0" y="246413"/>
            <a:ext cx="1035200" cy="720000"/>
          </a:xfrm>
          <a:custGeom>
            <a:avLst/>
            <a:gdLst>
              <a:gd name="connsiteX0" fmla="*/ 0 w 1035200"/>
              <a:gd name="connsiteY0" fmla="*/ 0 h 720000"/>
              <a:gd name="connsiteX1" fmla="*/ 738999 w 1035200"/>
              <a:gd name="connsiteY1" fmla="*/ 0 h 720000"/>
              <a:gd name="connsiteX2" fmla="*/ 1035200 w 1035200"/>
              <a:gd name="connsiteY2" fmla="*/ 360000 h 720000"/>
              <a:gd name="connsiteX3" fmla="*/ 738999 w 1035200"/>
              <a:gd name="connsiteY3" fmla="*/ 720000 h 720000"/>
              <a:gd name="connsiteX4" fmla="*/ 0 w 1035200"/>
              <a:gd name="connsiteY4" fmla="*/ 720000 h 720000"/>
            </a:gdLst>
            <a:ahLst/>
            <a:cxnLst/>
            <a:rect l="l" t="t" r="r" b="b"/>
            <a:pathLst>
              <a:path w="1035200" h="720000">
                <a:moveTo>
                  <a:pt x="0" y="0"/>
                </a:moveTo>
                <a:lnTo>
                  <a:pt x="738999" y="0"/>
                </a:lnTo>
                <a:lnTo>
                  <a:pt x="1035200" y="360000"/>
                </a:lnTo>
                <a:lnTo>
                  <a:pt x="738999" y="720000"/>
                </a:lnTo>
                <a:lnTo>
                  <a:pt x="0" y="720000"/>
                </a:ln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1450110" y="358512"/>
            <a:ext cx="10368510" cy="432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Reviewing and Editing Review Sets</a:t>
            </a:r>
            <a:endParaRPr kumimoji="1" lang="zh-CN" altLang="en-US"/>
          </a:p>
        </p:txBody>
      </p:sp>
      <p:sp>
        <p:nvSpPr>
          <p:cNvPr id="17" name="标题 1"/>
          <p:cNvSpPr txBox="1"/>
          <p:nvPr/>
        </p:nvSpPr>
        <p:spPr>
          <a:xfrm>
            <a:off x="871263" y="246413"/>
            <a:ext cx="414670" cy="720000"/>
          </a:xfrm>
          <a:prstGeom prst="chevron">
            <a:avLst>
              <a:gd name="adj" fmla="val 68868"/>
            </a:avLst>
          </a:prstGeom>
          <a:solidFill>
            <a:schemeClr val="accent1">
              <a:lumMod val="40000"/>
              <a:lumOff val="60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8720410" y="-333761"/>
            <a:ext cx="432000" cy="4647117"/>
          </a:xfrm>
          <a:prstGeom prst="round2SameRect">
            <a:avLst>
              <a:gd name="adj1" fmla="val 50000"/>
              <a:gd name="adj2" fmla="val 0"/>
            </a:avLst>
          </a:prstGeom>
          <a:gradFill>
            <a:gsLst>
              <a:gs pos="10000">
                <a:schemeClr val="accent1"/>
              </a:gs>
              <a:gs pos="100000">
                <a:schemeClr val="accent1">
                  <a:lumMod val="60000"/>
                  <a:lumOff val="40000"/>
                </a:schemeClr>
              </a:gs>
            </a:gsLst>
            <a:lin ang="16200000" scaled="0"/>
          </a:gradFill>
          <a:ln w="12700" cap="sq">
            <a:noFill/>
            <a:miter/>
          </a:ln>
        </p:spPr>
        <p:txBody>
          <a:bodyPr vert="horz" wrap="square" lIns="0" tIns="0" rIns="0" bIns="0" rtlCol="0" anchor="ctr"/>
          <a:lstStyle/>
          <a:p>
            <a:pPr algn="ctr"/>
            <a:endParaRPr kumimoji="1" lang="zh-CN" altLang="en-US"/>
          </a:p>
        </p:txBody>
      </p:sp>
      <p:sp>
        <p:nvSpPr>
          <p:cNvPr id="4" name="标题 1"/>
          <p:cNvSpPr txBox="1"/>
          <p:nvPr/>
        </p:nvSpPr>
        <p:spPr>
          <a:xfrm>
            <a:off x="947205" y="2296585"/>
            <a:ext cx="4647115" cy="792000"/>
          </a:xfrm>
          <a:prstGeom prst="rect">
            <a:avLst/>
          </a:prstGeom>
          <a:noFill/>
          <a:ln>
            <a:noFill/>
          </a:ln>
        </p:spPr>
        <p:txBody>
          <a:bodyPr vert="horz" wrap="non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Pattern Recognition</a:t>
            </a:r>
            <a:endParaRPr kumimoji="1" lang="zh-CN" altLang="en-US"/>
          </a:p>
        </p:txBody>
      </p:sp>
      <p:sp>
        <p:nvSpPr>
          <p:cNvPr id="5" name="标题 1"/>
          <p:cNvSpPr txBox="1"/>
          <p:nvPr/>
        </p:nvSpPr>
        <p:spPr>
          <a:xfrm>
            <a:off x="947205" y="3088586"/>
            <a:ext cx="4647115" cy="177165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Using advanced algorithms to identify patterns within the data.</a:t>
            </a:r>
            <a:endParaRPr kumimoji="1" lang="zh-CN" altLang="en-US"/>
          </a:p>
        </p:txBody>
      </p:sp>
      <p:sp>
        <p:nvSpPr>
          <p:cNvPr id="6" name="标题 1"/>
          <p:cNvSpPr txBox="1"/>
          <p:nvPr/>
        </p:nvSpPr>
        <p:spPr>
          <a:xfrm rot="5400000">
            <a:off x="3054765" y="-333761"/>
            <a:ext cx="432000" cy="4647117"/>
          </a:xfrm>
          <a:prstGeom prst="round2SameRect">
            <a:avLst>
              <a:gd name="adj1" fmla="val 50000"/>
              <a:gd name="adj2" fmla="val 0"/>
            </a:avLst>
          </a:prstGeom>
          <a:gradFill>
            <a:gsLst>
              <a:gs pos="10000">
                <a:schemeClr val="accent1"/>
              </a:gs>
              <a:gs pos="100000">
                <a:schemeClr val="accent1">
                  <a:lumMod val="60000"/>
                  <a:lumOff val="40000"/>
                </a:schemeClr>
              </a:gs>
            </a:gsLst>
            <a:lin ang="16200000" scaled="0"/>
          </a:gradFill>
          <a:ln w="12700" cap="sq">
            <a:noFill/>
            <a:miter/>
          </a:ln>
        </p:spPr>
        <p:txBody>
          <a:bodyPr vert="horz" wrap="square" lIns="0" tIns="0" rIns="0" bIns="0" rtlCol="0" anchor="ctr"/>
          <a:lstStyle/>
          <a:p>
            <a:pPr algn="ctr"/>
            <a:endParaRPr kumimoji="1" lang="zh-CN" altLang="en-US"/>
          </a:p>
        </p:txBody>
      </p:sp>
      <p:sp>
        <p:nvSpPr>
          <p:cNvPr id="7" name="标题 1"/>
          <p:cNvSpPr txBox="1"/>
          <p:nvPr/>
        </p:nvSpPr>
        <p:spPr>
          <a:xfrm>
            <a:off x="1055207" y="1845799"/>
            <a:ext cx="1944000" cy="288000"/>
          </a:xfrm>
          <a:prstGeom prst="rect">
            <a:avLst/>
          </a:prstGeom>
          <a:noFill/>
          <a:ln>
            <a:noFill/>
          </a:ln>
        </p:spPr>
        <p:txBody>
          <a:bodyPr vert="horz" wrap="none" lIns="0" tIns="0" rIns="0" bIns="0" rtlCol="0" anchor="ctr"/>
          <a:lstStyle/>
          <a:p>
            <a:pPr algn="l"/>
            <a:r>
              <a:rPr kumimoji="1" lang="en-US" altLang="zh-CN" sz="1600">
                <a:ln w="12700">
                  <a:noFill/>
                </a:ln>
                <a:solidFill>
                  <a:srgbClr val="FFFFFF">
                    <a:alpha val="100000"/>
                  </a:srgbClr>
                </a:solidFill>
                <a:latin typeface="poppins-bold"/>
                <a:ea typeface="poppins-bold"/>
                <a:cs typeface="poppins-bold"/>
              </a:rPr>
              <a:t>Part 01</a:t>
            </a:r>
            <a:endParaRPr kumimoji="1" lang="zh-CN" altLang="en-US"/>
          </a:p>
        </p:txBody>
      </p:sp>
      <p:sp>
        <p:nvSpPr>
          <p:cNvPr id="8" name="标题 1"/>
          <p:cNvSpPr txBox="1"/>
          <p:nvPr/>
        </p:nvSpPr>
        <p:spPr>
          <a:xfrm>
            <a:off x="6612851" y="2296585"/>
            <a:ext cx="4647115" cy="792000"/>
          </a:xfrm>
          <a:prstGeom prst="rect">
            <a:avLst/>
          </a:prstGeom>
          <a:noFill/>
          <a:ln>
            <a:noFill/>
          </a:ln>
        </p:spPr>
        <p:txBody>
          <a:bodyPr vert="horz" wrap="none" lIns="0" tIns="0" rIns="0" bIns="0" rtlCol="0" anchor="ctr"/>
          <a:lstStyle/>
          <a:p>
            <a:pPr algn="l"/>
            <a:r>
              <a:rPr kumimoji="1" lang="en-US" altLang="zh-CN" sz="1600">
                <a:ln w="12700">
                  <a:noFill/>
                </a:ln>
                <a:solidFill>
                  <a:srgbClr val="000000">
                    <a:alpha val="100000"/>
                  </a:srgbClr>
                </a:solidFill>
                <a:latin typeface="poppins-bold"/>
                <a:ea typeface="poppins-bold"/>
                <a:cs typeface="poppins-bold"/>
              </a:rPr>
              <a:t>Predictive Coding</a:t>
            </a:r>
            <a:endParaRPr kumimoji="1" lang="zh-CN" altLang="en-US"/>
          </a:p>
        </p:txBody>
      </p:sp>
      <p:sp>
        <p:nvSpPr>
          <p:cNvPr id="9" name="标题 1"/>
          <p:cNvSpPr txBox="1"/>
          <p:nvPr/>
        </p:nvSpPr>
        <p:spPr>
          <a:xfrm>
            <a:off x="6612851" y="3088586"/>
            <a:ext cx="4647115" cy="177165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Automating the identification of relevant documents through machine learning.</a:t>
            </a:r>
            <a:endParaRPr kumimoji="1" lang="zh-CN" altLang="en-US"/>
          </a:p>
        </p:txBody>
      </p:sp>
      <p:sp>
        <p:nvSpPr>
          <p:cNvPr id="10" name="标题 1"/>
          <p:cNvSpPr txBox="1"/>
          <p:nvPr/>
        </p:nvSpPr>
        <p:spPr>
          <a:xfrm>
            <a:off x="6720853" y="1845799"/>
            <a:ext cx="1944000" cy="288000"/>
          </a:xfrm>
          <a:prstGeom prst="rect">
            <a:avLst/>
          </a:prstGeom>
          <a:noFill/>
          <a:ln>
            <a:noFill/>
          </a:ln>
        </p:spPr>
        <p:txBody>
          <a:bodyPr vert="horz" wrap="none" lIns="0" tIns="0" rIns="0" bIns="0" rtlCol="0" anchor="ctr"/>
          <a:lstStyle/>
          <a:p>
            <a:pPr algn="l"/>
            <a:r>
              <a:rPr kumimoji="1" lang="en-US" altLang="zh-CN" sz="1600">
                <a:ln w="12700">
                  <a:noFill/>
                </a:ln>
                <a:solidFill>
                  <a:srgbClr val="FFFFFF">
                    <a:alpha val="100000"/>
                  </a:srgbClr>
                </a:solidFill>
                <a:latin typeface="poppins-bold"/>
                <a:ea typeface="poppins-bold"/>
                <a:cs typeface="poppins-bold"/>
              </a:rPr>
              <a:t>Part 02</a:t>
            </a:r>
            <a:endParaRPr kumimoji="1" lang="zh-CN" altLang="en-US"/>
          </a:p>
        </p:txBody>
      </p:sp>
      <p:cxnSp>
        <p:nvCxnSpPr>
          <p:cNvPr id="11" name="标题 1"/>
          <p:cNvCxnSpPr/>
          <p:nvPr/>
        </p:nvCxnSpPr>
        <p:spPr>
          <a:xfrm>
            <a:off x="973333" y="5354199"/>
            <a:ext cx="5724000" cy="0"/>
          </a:xfrm>
          <a:prstGeom prst="line">
            <a:avLst/>
          </a:prstGeom>
          <a:noFill/>
          <a:ln w="19050" cap="sq">
            <a:solidFill>
              <a:schemeClr val="accent1">
                <a:lumMod val="40000"/>
                <a:lumOff val="60000"/>
              </a:schemeClr>
            </a:solidFill>
            <a:round/>
            <a:headEnd type="none"/>
            <a:tailEnd type="none"/>
          </a:ln>
        </p:spPr>
      </p:cxnSp>
      <p:sp>
        <p:nvSpPr>
          <p:cNvPr id="12" name="标题 1"/>
          <p:cNvSpPr txBox="1"/>
          <p:nvPr/>
        </p:nvSpPr>
        <p:spPr>
          <a:xfrm>
            <a:off x="6638981" y="5300199"/>
            <a:ext cx="108000" cy="108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919334" y="5300199"/>
            <a:ext cx="108000" cy="108000"/>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Data Analytics</a:t>
            </a:r>
            <a:endParaRPr kumimoji="1" lang="zh-CN" altLang="en-US"/>
          </a:p>
        </p:txBody>
      </p:sp>
      <p:cxnSp>
        <p:nvCxnSpPr>
          <p:cNvPr id="15"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7617223" y="2035926"/>
            <a:ext cx="3600000" cy="620672"/>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Microsoft 365 Integration</a:t>
            </a:r>
            <a:endParaRPr kumimoji="1" lang="zh-CN" altLang="en-US"/>
          </a:p>
        </p:txBody>
      </p:sp>
      <p:sp>
        <p:nvSpPr>
          <p:cNvPr id="4" name="标题 1"/>
          <p:cNvSpPr txBox="1"/>
          <p:nvPr/>
        </p:nvSpPr>
        <p:spPr>
          <a:xfrm>
            <a:off x="7617223" y="2739466"/>
            <a:ext cx="3600000" cy="1303129"/>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Seamless integration with Microsoft 365 for efficient data handling.</a:t>
            </a:r>
            <a:endParaRPr kumimoji="1" lang="zh-CN" altLang="en-US"/>
          </a:p>
        </p:txBody>
      </p:sp>
      <p:sp>
        <p:nvSpPr>
          <p:cNvPr id="5" name="标题 1"/>
          <p:cNvSpPr txBox="1"/>
          <p:nvPr/>
        </p:nvSpPr>
        <p:spPr>
          <a:xfrm>
            <a:off x="974777" y="3537384"/>
            <a:ext cx="3600000" cy="620672"/>
          </a:xfrm>
          <a:prstGeom prst="rect">
            <a:avLst/>
          </a:prstGeom>
          <a:noFill/>
          <a:ln>
            <a:noFill/>
          </a:ln>
        </p:spPr>
        <p:txBody>
          <a:bodyPr vert="horz" wrap="square" lIns="0" tIns="0" rIns="0" bIns="0" rtlCol="0" anchor="b"/>
          <a:lstStyle/>
          <a:p>
            <a:pPr algn="r"/>
            <a:r>
              <a:rPr kumimoji="1" lang="en-US" altLang="zh-CN" sz="1600">
                <a:ln w="12700">
                  <a:noFill/>
                </a:ln>
                <a:solidFill>
                  <a:srgbClr val="262626">
                    <a:alpha val="100000"/>
                  </a:srgbClr>
                </a:solidFill>
                <a:latin typeface="poppins-bold"/>
                <a:ea typeface="poppins-bold"/>
                <a:cs typeface="poppins-bold"/>
              </a:rPr>
              <a:t>Third-Party Tool Support</a:t>
            </a:r>
            <a:endParaRPr kumimoji="1" lang="zh-CN" altLang="en-US"/>
          </a:p>
        </p:txBody>
      </p:sp>
      <p:sp>
        <p:nvSpPr>
          <p:cNvPr id="6" name="标题 1"/>
          <p:cNvSpPr txBox="1"/>
          <p:nvPr/>
        </p:nvSpPr>
        <p:spPr>
          <a:xfrm>
            <a:off x="974777" y="4234983"/>
            <a:ext cx="3600000" cy="1303129"/>
          </a:xfrm>
          <a:prstGeom prst="rect">
            <a:avLst/>
          </a:prstGeom>
          <a:noFill/>
          <a:ln>
            <a:noFill/>
          </a:ln>
        </p:spPr>
        <p:txBody>
          <a:bodyPr vert="horz" wrap="square" lIns="0" tIns="0" rIns="0" bIns="0" rtlCol="0" anchor="t"/>
          <a:lstStyle/>
          <a:p>
            <a:pPr algn="r"/>
            <a:r>
              <a:rPr kumimoji="1" lang="en-US" altLang="zh-CN" sz="1400">
                <a:ln w="12700">
                  <a:noFill/>
                </a:ln>
                <a:solidFill>
                  <a:srgbClr val="262626">
                    <a:alpha val="100000"/>
                  </a:srgbClr>
                </a:solidFill>
                <a:latin typeface="Poppins"/>
                <a:ea typeface="Poppins"/>
                <a:cs typeface="Poppins"/>
              </a:rPr>
              <a:t>Compatibility with various third- party tools to enhance eDiscovery processes.</a:t>
            </a:r>
            <a:endParaRPr kumimoji="1" lang="zh-CN" altLang="en-US"/>
          </a:p>
        </p:txBody>
      </p:sp>
      <p:sp>
        <p:nvSpPr>
          <p:cNvPr id="7" name="标题 1"/>
          <p:cNvSpPr txBox="1"/>
          <p:nvPr/>
        </p:nvSpPr>
        <p:spPr>
          <a:xfrm>
            <a:off x="5987553" y="2492275"/>
            <a:ext cx="1417052" cy="775193"/>
          </a:xfrm>
          <a:prstGeom prst="rightArrow">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5172652" y="2302219"/>
            <a:ext cx="1155309" cy="115530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5269926" y="2399492"/>
            <a:ext cx="960761" cy="960759"/>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5486400" y="2615965"/>
            <a:ext cx="527814" cy="52781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4787395" y="4017430"/>
            <a:ext cx="1417052" cy="775193"/>
          </a:xfrm>
          <a:prstGeom prst="rightArrow">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flipH="1">
            <a:off x="5864039" y="3827374"/>
            <a:ext cx="1155309" cy="1155306"/>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flipH="1">
            <a:off x="5961313" y="3924647"/>
            <a:ext cx="960761" cy="960759"/>
          </a:xfrm>
          <a:prstGeom prst="ellipse">
            <a:avLst/>
          </a:pr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flipH="1">
            <a:off x="6177787" y="4160896"/>
            <a:ext cx="527812" cy="488262"/>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Integration with Other Tools</a:t>
            </a:r>
            <a:endParaRPr kumimoji="1" lang="zh-CN" altLang="en-US"/>
          </a:p>
        </p:txBody>
      </p:sp>
      <p:cxnSp>
        <p:nvCxnSpPr>
          <p:cNvPr id="16"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90500" y="1578863"/>
            <a:ext cx="12598400" cy="2055500"/>
          </a:xfrm>
          <a:prstGeom prst="roundRect">
            <a:avLst>
              <a:gd name="adj" fmla="val 6800"/>
            </a:avLst>
          </a:prstGeom>
          <a:solidFill>
            <a:schemeClr val="accent1">
              <a:alpha val="100000"/>
            </a:schemeClr>
          </a:solidFill>
          <a:ln w="12700" cap="flat">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1603375" y="3910994"/>
            <a:ext cx="4128370" cy="652538"/>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Custom Reports</a:t>
            </a:r>
            <a:endParaRPr kumimoji="1" lang="zh-CN" altLang="en-US"/>
          </a:p>
        </p:txBody>
      </p:sp>
      <p:sp>
        <p:nvSpPr>
          <p:cNvPr id="5" name="标题 1"/>
          <p:cNvSpPr txBox="1"/>
          <p:nvPr/>
        </p:nvSpPr>
        <p:spPr>
          <a:xfrm>
            <a:off x="1603375" y="4682497"/>
            <a:ext cx="4128370" cy="1080000"/>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Generating custom reports to provide detailed insights into eDiscovery activities.</a:t>
            </a:r>
            <a:endParaRPr kumimoji="1" lang="zh-CN" altLang="en-US"/>
          </a:p>
        </p:txBody>
      </p:sp>
      <p:sp>
        <p:nvSpPr>
          <p:cNvPr id="6" name="标题 1"/>
          <p:cNvSpPr txBox="1"/>
          <p:nvPr/>
        </p:nvSpPr>
        <p:spPr>
          <a:xfrm>
            <a:off x="6447555" y="3910994"/>
            <a:ext cx="4128370" cy="652538"/>
          </a:xfrm>
          <a:prstGeom prst="rect">
            <a:avLst/>
          </a:prstGeom>
          <a:noFill/>
          <a:ln>
            <a:noFill/>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Dashboards</a:t>
            </a:r>
            <a:endParaRPr kumimoji="1" lang="zh-CN" altLang="en-US"/>
          </a:p>
        </p:txBody>
      </p:sp>
      <p:sp>
        <p:nvSpPr>
          <p:cNvPr id="7" name="标题 1"/>
          <p:cNvSpPr txBox="1"/>
          <p:nvPr/>
        </p:nvSpPr>
        <p:spPr>
          <a:xfrm>
            <a:off x="6447555" y="4682496"/>
            <a:ext cx="4128370" cy="1080000"/>
          </a:xfrm>
          <a:prstGeom prst="rect">
            <a:avLst/>
          </a:prstGeom>
          <a:noFill/>
          <a:ln>
            <a:noFill/>
          </a:ln>
        </p:spPr>
        <p:txBody>
          <a:bodyPr vert="horz" wrap="square" lIns="0" tIns="0" rIns="0" bIns="0" rtlCol="0" anchor="t"/>
          <a:lstStyle/>
          <a:p>
            <a:pPr algn="ctr"/>
            <a:r>
              <a:rPr kumimoji="1" lang="en-US" altLang="zh-CN" sz="1400">
                <a:ln w="12700">
                  <a:noFill/>
                </a:ln>
                <a:solidFill>
                  <a:srgbClr val="404040">
                    <a:alpha val="100000"/>
                  </a:srgbClr>
                </a:solidFill>
                <a:latin typeface="Poppins"/>
                <a:ea typeface="Poppins"/>
                <a:cs typeface="Poppins"/>
              </a:rPr>
              <a:t>Interactive dashboards to monitor the progress and status of eDiscovery cases.</a:t>
            </a:r>
            <a:endParaRPr kumimoji="1" lang="zh-CN" altLang="en-US"/>
          </a:p>
        </p:txBody>
      </p:sp>
      <p:sp>
        <p:nvSpPr>
          <p:cNvPr id="8" name="标题 1"/>
          <p:cNvSpPr txBox="1"/>
          <p:nvPr/>
        </p:nvSpPr>
        <p:spPr>
          <a:xfrm>
            <a:off x="1768112" y="1438372"/>
            <a:ext cx="3798896" cy="2336483"/>
          </a:xfrm>
          <a:prstGeom prst="roundRect">
            <a:avLst/>
          </a:prstGeom>
          <a:solidFill>
            <a:schemeClr val="accent1"/>
          </a:solidFill>
          <a:ln w="12700" cap="sq">
            <a:noFill/>
            <a:miter/>
          </a:ln>
          <a:effectLst>
            <a:outerShdw blurRad="355600" dist="38100" dir="2700000" algn="tl" rotWithShape="0">
              <a:srgbClr val="000000">
                <a:alpha val="22000"/>
              </a:srgbClr>
            </a:outerShdw>
          </a:effectLst>
        </p:spPr>
        <p:txBody>
          <a:bodyPr vert="horz" wrap="square" lIns="91440" tIns="45720" rIns="91440" bIns="45720" rtlCol="0" anchor="ctr"/>
          <a:lstStyle/>
          <a:p>
            <a:pPr algn="ctr"/>
            <a:endParaRPr kumimoji="1" lang="zh-CN" altLang="en-US"/>
          </a:p>
        </p:txBody>
      </p:sp>
      <p:sp>
        <p:nvSpPr>
          <p:cNvPr id="9" name="标题 1"/>
          <p:cNvSpPr txBox="1"/>
          <p:nvPr/>
        </p:nvSpPr>
        <p:spPr>
          <a:xfrm>
            <a:off x="6612292" y="1438372"/>
            <a:ext cx="3798896" cy="2336483"/>
          </a:xfrm>
          <a:prstGeom prst="roundRect">
            <a:avLst/>
          </a:prstGeom>
          <a:solidFill>
            <a:schemeClr val="accent1"/>
          </a:solidFill>
          <a:ln w="12700" cap="sq">
            <a:noFill/>
            <a:miter/>
          </a:ln>
          <a:effectLst>
            <a:outerShdw blurRad="355600" dist="38100" dir="2700000" algn="tl" rotWithShape="0">
              <a:srgbClr val="000000">
                <a:alpha val="22000"/>
              </a:srgbClr>
            </a:outerShdw>
          </a:effectLst>
        </p:spPr>
        <p:txBody>
          <a:bodyPr vert="horz" wrap="square" lIns="91440" tIns="45720" rIns="91440" bIns="45720" rtlCol="0" anchor="ctr"/>
          <a:lstStyle/>
          <a:p>
            <a:pPr algn="ctr"/>
            <a:endParaRPr kumimoji="1" lang="zh-CN" altLang="en-US"/>
          </a:p>
        </p:txBody>
      </p:sp>
      <p:pic>
        <p:nvPicPr>
          <p:cNvPr id="10" name="Picture 9"/>
          <p:cNvPicPr>
            <a:picLocks noChangeAspect="1"/>
          </p:cNvPicPr>
          <p:nvPr/>
        </p:nvPicPr>
        <p:blipFill>
          <a:blip r:embed="rId2">
            <a:alphaModFix/>
          </a:blip>
          <a:srcRect t="3847" b="3847"/>
          <a:stretch>
            <a:fillRect/>
          </a:stretch>
        </p:blipFill>
        <p:spPr>
          <a:xfrm>
            <a:off x="6612292" y="1438372"/>
            <a:ext cx="3798896" cy="2336483"/>
          </a:xfrm>
          <a:custGeom>
            <a:avLst/>
            <a:gdLst/>
            <a:ahLst/>
            <a:cxnLst/>
            <a:rect l="l" t="t" r="r" b="b"/>
            <a:pathLst>
              <a:path w="3798896" h="2336483">
                <a:moveTo>
                  <a:pt x="389422" y="0"/>
                </a:moveTo>
                <a:lnTo>
                  <a:pt x="3409474" y="0"/>
                </a:lnTo>
                <a:cubicBezTo>
                  <a:pt x="3624546" y="0"/>
                  <a:pt x="3798896" y="174350"/>
                  <a:pt x="3798896" y="389422"/>
                </a:cubicBezTo>
                <a:lnTo>
                  <a:pt x="3798896" y="1947061"/>
                </a:lnTo>
                <a:cubicBezTo>
                  <a:pt x="3798896" y="2162133"/>
                  <a:pt x="3624546" y="2336483"/>
                  <a:pt x="3409474" y="2336483"/>
                </a:cubicBezTo>
                <a:lnTo>
                  <a:pt x="389422" y="2336483"/>
                </a:lnTo>
                <a:cubicBezTo>
                  <a:pt x="174350" y="2336483"/>
                  <a:pt x="0" y="2162133"/>
                  <a:pt x="0" y="1947061"/>
                </a:cubicBezTo>
                <a:lnTo>
                  <a:pt x="0" y="389422"/>
                </a:lnTo>
                <a:cubicBezTo>
                  <a:pt x="0" y="174350"/>
                  <a:pt x="174350" y="0"/>
                  <a:pt x="389422" y="0"/>
                </a:cubicBezTo>
                <a:close/>
              </a:path>
            </a:pathLst>
          </a:custGeom>
          <a:noFill/>
          <a:ln>
            <a:noFill/>
          </a:ln>
        </p:spPr>
      </p:pic>
      <p:pic>
        <p:nvPicPr>
          <p:cNvPr id="11" name="Picture 10"/>
          <p:cNvPicPr>
            <a:picLocks noChangeAspect="1"/>
          </p:cNvPicPr>
          <p:nvPr/>
        </p:nvPicPr>
        <p:blipFill>
          <a:blip r:embed="rId2">
            <a:alphaModFix/>
          </a:blip>
          <a:srcRect t="3847" b="3847"/>
          <a:stretch>
            <a:fillRect/>
          </a:stretch>
        </p:blipFill>
        <p:spPr>
          <a:xfrm>
            <a:off x="1760892" y="1438372"/>
            <a:ext cx="3798896" cy="2336483"/>
          </a:xfrm>
          <a:custGeom>
            <a:avLst/>
            <a:gdLst/>
            <a:ahLst/>
            <a:cxnLst/>
            <a:rect l="l" t="t" r="r" b="b"/>
            <a:pathLst>
              <a:path w="3798896" h="2336483">
                <a:moveTo>
                  <a:pt x="389422" y="0"/>
                </a:moveTo>
                <a:lnTo>
                  <a:pt x="3409474" y="0"/>
                </a:lnTo>
                <a:cubicBezTo>
                  <a:pt x="3624546" y="0"/>
                  <a:pt x="3798896" y="174350"/>
                  <a:pt x="3798896" y="389422"/>
                </a:cubicBezTo>
                <a:lnTo>
                  <a:pt x="3798896" y="1947061"/>
                </a:lnTo>
                <a:cubicBezTo>
                  <a:pt x="3798896" y="2162133"/>
                  <a:pt x="3624546" y="2336483"/>
                  <a:pt x="3409474" y="2336483"/>
                </a:cubicBezTo>
                <a:lnTo>
                  <a:pt x="389422" y="2336483"/>
                </a:lnTo>
                <a:cubicBezTo>
                  <a:pt x="174350" y="2336483"/>
                  <a:pt x="0" y="2162133"/>
                  <a:pt x="0" y="1947061"/>
                </a:cubicBezTo>
                <a:lnTo>
                  <a:pt x="0" y="389422"/>
                </a:lnTo>
                <a:cubicBezTo>
                  <a:pt x="0" y="174350"/>
                  <a:pt x="174350" y="0"/>
                  <a:pt x="389422" y="0"/>
                </a:cubicBezTo>
                <a:close/>
              </a:path>
            </a:pathLst>
          </a:custGeom>
          <a:noFill/>
          <a:ln>
            <a:noFill/>
          </a:ln>
        </p:spPr>
      </p:pic>
      <p:sp>
        <p:nvSpPr>
          <p:cNvPr id="12"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Reporting and Dashboards</a:t>
            </a:r>
            <a:endParaRPr kumimoji="1" lang="zh-CN" altLang="en-US"/>
          </a:p>
        </p:txBody>
      </p:sp>
      <p:cxnSp>
        <p:nvCxnSpPr>
          <p:cNvPr id="13"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45048" y="1493048"/>
            <a:ext cx="5257278" cy="3207289"/>
          </a:xfrm>
          <a:prstGeom prst="rect">
            <a:avLst/>
          </a:prstGeom>
          <a:noFill/>
          <a:ln cap="sq">
            <a:noFill/>
          </a:ln>
        </p:spPr>
        <p:txBody>
          <a:bodyPr vert="horz" wrap="square" lIns="0" tIns="0" rIns="0" bIns="0" rtlCol="0" anchor="ctr"/>
          <a:lstStyle/>
          <a:p>
            <a:pPr algn="l"/>
            <a:r>
              <a:rPr kumimoji="1" lang="en-US" altLang="zh-CN" sz="5900">
                <a:ln w="12700">
                  <a:noFill/>
                </a:ln>
                <a:solidFill>
                  <a:srgbClr val="FFFFFF">
                    <a:alpha val="100000"/>
                  </a:srgbClr>
                </a:solidFill>
                <a:latin typeface="poppins-bold"/>
                <a:ea typeface="poppins-bold"/>
                <a:cs typeface="poppins-bold"/>
              </a:rPr>
              <a:t>Thanks</a:t>
            </a:r>
            <a:endParaRPr kumimoji="1" lang="zh-CN" altLang="en-US"/>
          </a:p>
        </p:txBody>
      </p:sp>
      <p:grpSp>
        <p:nvGrpSpPr>
          <p:cNvPr id="8" name="Group 7"/>
          <p:cNvGrpSpPr/>
          <p:nvPr/>
        </p:nvGrpSpPr>
        <p:grpSpPr>
          <a:xfrm>
            <a:off x="9190827" y="208603"/>
            <a:ext cx="2991107" cy="1064494"/>
            <a:chOff x="9190827" y="208603"/>
            <a:chExt cx="2991107" cy="1064494"/>
          </a:xfrm>
        </p:grpSpPr>
        <p:grpSp>
          <p:nvGrpSpPr>
            <p:cNvPr id="9" name="Group 8"/>
            <p:cNvGrpSpPr/>
            <p:nvPr/>
          </p:nvGrpSpPr>
          <p:grpSpPr>
            <a:xfrm>
              <a:off x="10052774" y="934058"/>
              <a:ext cx="1552690" cy="292017"/>
              <a:chOff x="10052774" y="934058"/>
              <a:chExt cx="1552690" cy="292017"/>
            </a:xfrm>
          </p:grpSpPr>
          <p:sp>
            <p:nvSpPr>
              <p:cNvPr id="10"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2" name="Group 11"/>
            <p:cNvGrpSpPr/>
            <p:nvPr/>
          </p:nvGrpSpPr>
          <p:grpSpPr>
            <a:xfrm>
              <a:off x="9190827" y="208603"/>
              <a:ext cx="1552730" cy="291976"/>
              <a:chOff x="9190827" y="208603"/>
              <a:chExt cx="1552730" cy="291976"/>
            </a:xfrm>
          </p:grpSpPr>
          <p:sp>
            <p:nvSpPr>
              <p:cNvPr id="13"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5" name="Group 14"/>
            <p:cNvGrpSpPr/>
            <p:nvPr/>
          </p:nvGrpSpPr>
          <p:grpSpPr>
            <a:xfrm>
              <a:off x="10608730" y="438571"/>
              <a:ext cx="491177" cy="296671"/>
              <a:chOff x="10608730" y="438571"/>
              <a:chExt cx="491177" cy="296671"/>
            </a:xfrm>
          </p:grpSpPr>
          <p:sp>
            <p:nvSpPr>
              <p:cNvPr id="16"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7"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8"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9" name="Group 18"/>
            <p:cNvGrpSpPr/>
            <p:nvPr/>
          </p:nvGrpSpPr>
          <p:grpSpPr>
            <a:xfrm>
              <a:off x="10285216" y="976425"/>
              <a:ext cx="491167" cy="296672"/>
              <a:chOff x="10285216" y="976425"/>
              <a:chExt cx="491167" cy="296672"/>
            </a:xfrm>
          </p:grpSpPr>
          <p:sp>
            <p:nvSpPr>
              <p:cNvPr id="20"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3"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5" name="Group 24"/>
          <p:cNvGrpSpPr/>
          <p:nvPr/>
        </p:nvGrpSpPr>
        <p:grpSpPr>
          <a:xfrm>
            <a:off x="6114309" y="4408943"/>
            <a:ext cx="6172387" cy="2196668"/>
            <a:chOff x="6114309" y="4408943"/>
            <a:chExt cx="6172387" cy="2196668"/>
          </a:xfrm>
        </p:grpSpPr>
        <p:grpSp>
          <p:nvGrpSpPr>
            <p:cNvPr id="26" name="Group 25"/>
            <p:cNvGrpSpPr/>
            <p:nvPr/>
          </p:nvGrpSpPr>
          <p:grpSpPr>
            <a:xfrm>
              <a:off x="7893006" y="5905977"/>
              <a:ext cx="3204099" cy="602601"/>
              <a:chOff x="7893006" y="5905977"/>
              <a:chExt cx="3204099" cy="602601"/>
            </a:xfrm>
          </p:grpSpPr>
          <p:sp>
            <p:nvSpPr>
              <p:cNvPr id="27" name="标题 1"/>
              <p:cNvSpPr txBox="1"/>
              <p:nvPr/>
            </p:nvSpPr>
            <p:spPr>
              <a:xfrm>
                <a:off x="7893006" y="5905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8" name="标题 1"/>
              <p:cNvSpPr txBox="1"/>
              <p:nvPr/>
            </p:nvSpPr>
            <p:spPr>
              <a:xfrm>
                <a:off x="10996369" y="6407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9" name="Group 28"/>
            <p:cNvGrpSpPr/>
            <p:nvPr/>
          </p:nvGrpSpPr>
          <p:grpSpPr>
            <a:xfrm>
              <a:off x="6114309" y="4408943"/>
              <a:ext cx="3204183" cy="602516"/>
              <a:chOff x="6114309" y="4408943"/>
              <a:chExt cx="3204183" cy="602516"/>
            </a:xfrm>
          </p:grpSpPr>
          <p:sp>
            <p:nvSpPr>
              <p:cNvPr id="30" name="标题 1"/>
              <p:cNvSpPr txBox="1"/>
              <p:nvPr/>
            </p:nvSpPr>
            <p:spPr>
              <a:xfrm>
                <a:off x="6114309" y="4408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1" name="标题 1"/>
              <p:cNvSpPr txBox="1"/>
              <p:nvPr/>
            </p:nvSpPr>
            <p:spPr>
              <a:xfrm>
                <a:off x="9217693" y="4910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2" name="Group 31"/>
            <p:cNvGrpSpPr/>
            <p:nvPr/>
          </p:nvGrpSpPr>
          <p:grpSpPr>
            <a:xfrm>
              <a:off x="9040264" y="4883499"/>
              <a:ext cx="1013583" cy="612206"/>
              <a:chOff x="9040264" y="4883499"/>
              <a:chExt cx="1013583" cy="612206"/>
            </a:xfrm>
          </p:grpSpPr>
          <p:sp>
            <p:nvSpPr>
              <p:cNvPr id="33" name="标题 1"/>
              <p:cNvSpPr txBox="1"/>
              <p:nvPr/>
            </p:nvSpPr>
            <p:spPr>
              <a:xfrm>
                <a:off x="9096156" y="4937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9040264" y="5434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5" name="标题 1"/>
              <p:cNvSpPr txBox="1"/>
              <p:nvPr/>
            </p:nvSpPr>
            <p:spPr>
              <a:xfrm>
                <a:off x="9993079" y="4883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6" name="Group 35"/>
            <p:cNvGrpSpPr/>
            <p:nvPr/>
          </p:nvGrpSpPr>
          <p:grpSpPr>
            <a:xfrm>
              <a:off x="8372667" y="5993405"/>
              <a:ext cx="1013562" cy="612206"/>
              <a:chOff x="8372667" y="5993405"/>
              <a:chExt cx="1013562" cy="612206"/>
            </a:xfrm>
          </p:grpSpPr>
          <p:sp>
            <p:nvSpPr>
              <p:cNvPr id="37" name="标题 1"/>
              <p:cNvSpPr txBox="1"/>
              <p:nvPr/>
            </p:nvSpPr>
            <p:spPr>
              <a:xfrm>
                <a:off x="8429292" y="6047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8" name="标题 1"/>
              <p:cNvSpPr txBox="1"/>
              <p:nvPr/>
            </p:nvSpPr>
            <p:spPr>
              <a:xfrm>
                <a:off x="9325461" y="6544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8372667" y="5993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7517931" y="5411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41" name="标题 1"/>
            <p:cNvSpPr txBox="1"/>
            <p:nvPr/>
          </p:nvSpPr>
          <p:spPr>
            <a:xfrm>
              <a:off x="12215319" y="5718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746882">
            <a:off x="1030456" y="1738697"/>
            <a:ext cx="3295647" cy="3295645"/>
          </a:xfrm>
          <a:prstGeom prst="ellipse">
            <a:avLst/>
          </a:prstGeom>
          <a:solidFill>
            <a:schemeClr val="accent1">
              <a:lumMod val="20000"/>
              <a:lumOff val="80000"/>
              <a:alpha val="24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746882">
            <a:off x="1300910" y="2009153"/>
            <a:ext cx="2754741" cy="2754739"/>
          </a:xfrm>
          <a:prstGeom prst="ellipse">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746882">
            <a:off x="1808332" y="2461596"/>
            <a:ext cx="1849850" cy="1849850"/>
          </a:xfrm>
          <a:prstGeom prst="ellipse">
            <a:avLst/>
          </a:prstGeom>
          <a:gradFill>
            <a:gsLst>
              <a:gs pos="0">
                <a:schemeClr val="accent1"/>
              </a:gs>
              <a:gs pos="100000">
                <a:schemeClr val="accent1">
                  <a:lumMod val="60000"/>
                  <a:lumOff val="40000"/>
                </a:schemeClr>
              </a:gs>
            </a:gsLst>
            <a:lin ang="2700000" scaled="0"/>
          </a:gra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rot="3446882">
            <a:off x="1663245" y="2316509"/>
            <a:ext cx="2140023" cy="2140023"/>
          </a:xfrm>
          <a:prstGeom prst="arc">
            <a:avLst>
              <a:gd name="adj1" fmla="val 18228952"/>
              <a:gd name="adj2" fmla="val 4388189"/>
            </a:avLst>
          </a:prstGeom>
          <a:no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6146882">
            <a:off x="1663245" y="2316509"/>
            <a:ext cx="2140023" cy="2140023"/>
          </a:xfrm>
          <a:prstGeom prst="arc">
            <a:avLst>
              <a:gd name="adj1" fmla="val 4030654"/>
              <a:gd name="adj2" fmla="val 12159657"/>
            </a:avLst>
          </a:prstGeom>
          <a:noFill/>
          <a:ln w="19050" cap="sq">
            <a:solidFill>
              <a:schemeClr val="accent1"/>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746882">
            <a:off x="3283658" y="2475794"/>
            <a:ext cx="94307" cy="94307"/>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746882">
            <a:off x="1995612" y="4160139"/>
            <a:ext cx="94307" cy="94307"/>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4598746" y="2509203"/>
            <a:ext cx="6503529" cy="125750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Allows users to efficiently search through vast amounts of data to find relevant information.</a:t>
            </a:r>
            <a:endParaRPr kumimoji="1" lang="zh-CN" altLang="en-US"/>
          </a:p>
        </p:txBody>
      </p:sp>
      <p:cxnSp>
        <p:nvCxnSpPr>
          <p:cNvPr id="11" name="标题 1"/>
          <p:cNvCxnSpPr/>
          <p:nvPr/>
        </p:nvCxnSpPr>
        <p:spPr>
          <a:xfrm>
            <a:off x="3981861" y="2392089"/>
            <a:ext cx="7166983" cy="0"/>
          </a:xfrm>
          <a:prstGeom prst="line">
            <a:avLst/>
          </a:prstGeom>
          <a:noFill/>
          <a:ln w="19050" cap="sq">
            <a:solidFill>
              <a:schemeClr val="accent1"/>
            </a:solidFill>
            <a:miter/>
          </a:ln>
        </p:spPr>
      </p:cxnSp>
      <p:sp>
        <p:nvSpPr>
          <p:cNvPr id="12" name="标题 1"/>
          <p:cNvSpPr txBox="1"/>
          <p:nvPr/>
        </p:nvSpPr>
        <p:spPr>
          <a:xfrm>
            <a:off x="3930463" y="2317472"/>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4598746" y="4268197"/>
            <a:ext cx="6503529" cy="1257506"/>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Automates the collection of necessary data from different sources within an organization.</a:t>
            </a:r>
            <a:endParaRPr kumimoji="1" lang="zh-CN" altLang="en-US"/>
          </a:p>
        </p:txBody>
      </p:sp>
      <p:cxnSp>
        <p:nvCxnSpPr>
          <p:cNvPr id="14" name="标题 1"/>
          <p:cNvCxnSpPr/>
          <p:nvPr/>
        </p:nvCxnSpPr>
        <p:spPr>
          <a:xfrm>
            <a:off x="3981861" y="4151083"/>
            <a:ext cx="7166983" cy="0"/>
          </a:xfrm>
          <a:prstGeom prst="line">
            <a:avLst/>
          </a:prstGeom>
          <a:noFill/>
          <a:ln w="19050" cap="sq">
            <a:solidFill>
              <a:schemeClr val="accent1"/>
            </a:solidFill>
            <a:miter/>
          </a:ln>
        </p:spPr>
      </p:cxnSp>
      <p:sp>
        <p:nvSpPr>
          <p:cNvPr id="15" name="标题 1"/>
          <p:cNvSpPr txBox="1"/>
          <p:nvPr/>
        </p:nvSpPr>
        <p:spPr>
          <a:xfrm>
            <a:off x="3930463" y="4076466"/>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6" name="标题 1"/>
          <p:cNvSpPr txBox="1"/>
          <p:nvPr/>
        </p:nvSpPr>
        <p:spPr>
          <a:xfrm>
            <a:off x="4598746" y="1919596"/>
            <a:ext cx="6501054"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Advanced Search Capabilities</a:t>
            </a:r>
            <a:endParaRPr kumimoji="1" lang="zh-CN" altLang="en-US"/>
          </a:p>
        </p:txBody>
      </p:sp>
      <p:sp>
        <p:nvSpPr>
          <p:cNvPr id="17" name="标题 1"/>
          <p:cNvSpPr txBox="1"/>
          <p:nvPr/>
        </p:nvSpPr>
        <p:spPr>
          <a:xfrm>
            <a:off x="4598746" y="3664442"/>
            <a:ext cx="6501054" cy="377527"/>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Data Collection</a:t>
            </a:r>
            <a:endParaRPr kumimoji="1" lang="zh-CN" altLang="en-US"/>
          </a:p>
        </p:txBody>
      </p:sp>
      <p:sp>
        <p:nvSpPr>
          <p:cNvPr id="18" name="标题 1"/>
          <p:cNvSpPr txBox="1"/>
          <p:nvPr/>
        </p:nvSpPr>
        <p:spPr>
          <a:xfrm>
            <a:off x="2320964" y="2983867"/>
            <a:ext cx="816230" cy="805305"/>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Key Features of eDiscovery</a:t>
            </a:r>
            <a:endParaRPr kumimoji="1" lang="zh-CN" altLang="en-US"/>
          </a:p>
        </p:txBody>
      </p:sp>
      <p:cxnSp>
        <p:nvCxnSpPr>
          <p:cNvPr id="20"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5691922" y="2264171"/>
            <a:ext cx="795455" cy="45782"/>
          </a:xfrm>
          <a:custGeom>
            <a:avLst/>
            <a:gdLst>
              <a:gd name="connsiteX0" fmla="*/ 772564 w 795455"/>
              <a:gd name="connsiteY0" fmla="*/ 0 h 45782"/>
              <a:gd name="connsiteX1" fmla="*/ 795455 w 795455"/>
              <a:gd name="connsiteY1" fmla="*/ 22891 h 45782"/>
              <a:gd name="connsiteX2" fmla="*/ 772564 w 795455"/>
              <a:gd name="connsiteY2" fmla="*/ 45782 h 45782"/>
              <a:gd name="connsiteX3" fmla="*/ 749673 w 795455"/>
              <a:gd name="connsiteY3" fmla="*/ 22891 h 45782"/>
              <a:gd name="connsiteX4" fmla="*/ 772564 w 795455"/>
              <a:gd name="connsiteY4" fmla="*/ 0 h 45782"/>
              <a:gd name="connsiteX5" fmla="*/ 646665 w 795455"/>
              <a:gd name="connsiteY5" fmla="*/ 0 h 45782"/>
              <a:gd name="connsiteX6" fmla="*/ 669556 w 795455"/>
              <a:gd name="connsiteY6" fmla="*/ 22891 h 45782"/>
              <a:gd name="connsiteX7" fmla="*/ 646665 w 795455"/>
              <a:gd name="connsiteY7" fmla="*/ 45782 h 45782"/>
              <a:gd name="connsiteX8" fmla="*/ 623774 w 795455"/>
              <a:gd name="connsiteY8" fmla="*/ 22891 h 45782"/>
              <a:gd name="connsiteX9" fmla="*/ 646665 w 795455"/>
              <a:gd name="connsiteY9" fmla="*/ 0 h 45782"/>
              <a:gd name="connsiteX10" fmla="*/ 520766 w 795455"/>
              <a:gd name="connsiteY10" fmla="*/ 0 h 45782"/>
              <a:gd name="connsiteX11" fmla="*/ 543657 w 795455"/>
              <a:gd name="connsiteY11" fmla="*/ 22891 h 45782"/>
              <a:gd name="connsiteX12" fmla="*/ 520766 w 795455"/>
              <a:gd name="connsiteY12" fmla="*/ 45782 h 45782"/>
              <a:gd name="connsiteX13" fmla="*/ 497875 w 795455"/>
              <a:gd name="connsiteY13" fmla="*/ 22891 h 45782"/>
              <a:gd name="connsiteX14" fmla="*/ 520766 w 795455"/>
              <a:gd name="connsiteY14" fmla="*/ 0 h 45782"/>
              <a:gd name="connsiteX15" fmla="*/ 400589 w 795455"/>
              <a:gd name="connsiteY15" fmla="*/ 0 h 45782"/>
              <a:gd name="connsiteX16" fmla="*/ 423480 w 795455"/>
              <a:gd name="connsiteY16" fmla="*/ 22891 h 45782"/>
              <a:gd name="connsiteX17" fmla="*/ 400589 w 795455"/>
              <a:gd name="connsiteY17" fmla="*/ 45782 h 45782"/>
              <a:gd name="connsiteX18" fmla="*/ 377698 w 795455"/>
              <a:gd name="connsiteY18" fmla="*/ 22891 h 45782"/>
              <a:gd name="connsiteX19" fmla="*/ 400589 w 795455"/>
              <a:gd name="connsiteY19" fmla="*/ 0 h 45782"/>
              <a:gd name="connsiteX20" fmla="*/ 274690 w 795455"/>
              <a:gd name="connsiteY20" fmla="*/ 0 h 45782"/>
              <a:gd name="connsiteX21" fmla="*/ 297581 w 795455"/>
              <a:gd name="connsiteY21" fmla="*/ 22891 h 45782"/>
              <a:gd name="connsiteX22" fmla="*/ 274690 w 795455"/>
              <a:gd name="connsiteY22" fmla="*/ 45782 h 45782"/>
              <a:gd name="connsiteX23" fmla="*/ 251799 w 795455"/>
              <a:gd name="connsiteY23" fmla="*/ 22891 h 45782"/>
              <a:gd name="connsiteX24" fmla="*/ 274690 w 795455"/>
              <a:gd name="connsiteY24" fmla="*/ 0 h 45782"/>
              <a:gd name="connsiteX25" fmla="*/ 148790 w 795455"/>
              <a:gd name="connsiteY25" fmla="*/ 0 h 45782"/>
              <a:gd name="connsiteX26" fmla="*/ 171681 w 795455"/>
              <a:gd name="connsiteY26" fmla="*/ 22891 h 45782"/>
              <a:gd name="connsiteX27" fmla="*/ 148790 w 795455"/>
              <a:gd name="connsiteY27" fmla="*/ 45782 h 45782"/>
              <a:gd name="connsiteX28" fmla="*/ 125899 w 795455"/>
              <a:gd name="connsiteY28" fmla="*/ 22891 h 45782"/>
              <a:gd name="connsiteX29" fmla="*/ 148790 w 795455"/>
              <a:gd name="connsiteY29" fmla="*/ 0 h 45782"/>
              <a:gd name="connsiteX30" fmla="*/ 22891 w 795455"/>
              <a:gd name="connsiteY30" fmla="*/ 0 h 45782"/>
              <a:gd name="connsiteX31" fmla="*/ 45782 w 795455"/>
              <a:gd name="connsiteY31" fmla="*/ 22891 h 45782"/>
              <a:gd name="connsiteX32" fmla="*/ 22891 w 795455"/>
              <a:gd name="connsiteY32" fmla="*/ 45782 h 45782"/>
              <a:gd name="connsiteX33" fmla="*/ 0 w 795455"/>
              <a:gd name="connsiteY33" fmla="*/ 22891 h 45782"/>
              <a:gd name="connsiteX34" fmla="*/ 22891 w 795455"/>
              <a:gd name="connsiteY34" fmla="*/ 0 h 45782"/>
            </a:gdLst>
            <a:ahLst/>
            <a:cxnLst/>
            <a:rect l="l" t="t" r="r" b="b"/>
            <a:pathLst>
              <a:path w="795455" h="45782">
                <a:moveTo>
                  <a:pt x="772564" y="0"/>
                </a:moveTo>
                <a:cubicBezTo>
                  <a:pt x="785206" y="0"/>
                  <a:pt x="795455" y="10249"/>
                  <a:pt x="795455" y="22891"/>
                </a:cubicBezTo>
                <a:cubicBezTo>
                  <a:pt x="795455" y="35533"/>
                  <a:pt x="785206" y="45782"/>
                  <a:pt x="772564" y="45782"/>
                </a:cubicBezTo>
                <a:cubicBezTo>
                  <a:pt x="759922" y="45782"/>
                  <a:pt x="749673" y="35533"/>
                  <a:pt x="749673" y="22891"/>
                </a:cubicBezTo>
                <a:cubicBezTo>
                  <a:pt x="749673" y="10249"/>
                  <a:pt x="759922" y="0"/>
                  <a:pt x="772564" y="0"/>
                </a:cubicBezTo>
                <a:close/>
                <a:moveTo>
                  <a:pt x="646665" y="0"/>
                </a:moveTo>
                <a:cubicBezTo>
                  <a:pt x="659307" y="0"/>
                  <a:pt x="669556" y="10249"/>
                  <a:pt x="669556" y="22891"/>
                </a:cubicBezTo>
                <a:cubicBezTo>
                  <a:pt x="669556" y="35533"/>
                  <a:pt x="659307" y="45782"/>
                  <a:pt x="646665" y="45782"/>
                </a:cubicBezTo>
                <a:cubicBezTo>
                  <a:pt x="634023" y="45782"/>
                  <a:pt x="623774" y="35533"/>
                  <a:pt x="623774" y="22891"/>
                </a:cubicBezTo>
                <a:cubicBezTo>
                  <a:pt x="623774" y="10249"/>
                  <a:pt x="634023" y="0"/>
                  <a:pt x="646665" y="0"/>
                </a:cubicBezTo>
                <a:close/>
                <a:moveTo>
                  <a:pt x="520766" y="0"/>
                </a:moveTo>
                <a:cubicBezTo>
                  <a:pt x="533408" y="0"/>
                  <a:pt x="543657" y="10249"/>
                  <a:pt x="543657" y="22891"/>
                </a:cubicBezTo>
                <a:cubicBezTo>
                  <a:pt x="543657" y="35533"/>
                  <a:pt x="533408" y="45782"/>
                  <a:pt x="520766" y="45782"/>
                </a:cubicBezTo>
                <a:cubicBezTo>
                  <a:pt x="508124" y="45782"/>
                  <a:pt x="497875" y="35533"/>
                  <a:pt x="497875" y="22891"/>
                </a:cubicBezTo>
                <a:cubicBezTo>
                  <a:pt x="497875" y="10249"/>
                  <a:pt x="508124" y="0"/>
                  <a:pt x="520766" y="0"/>
                </a:cubicBezTo>
                <a:close/>
                <a:moveTo>
                  <a:pt x="400589" y="0"/>
                </a:moveTo>
                <a:cubicBezTo>
                  <a:pt x="413231" y="0"/>
                  <a:pt x="423480" y="10249"/>
                  <a:pt x="423480" y="22891"/>
                </a:cubicBezTo>
                <a:cubicBezTo>
                  <a:pt x="423480" y="35533"/>
                  <a:pt x="413231" y="45782"/>
                  <a:pt x="400589" y="45782"/>
                </a:cubicBezTo>
                <a:cubicBezTo>
                  <a:pt x="387947" y="45782"/>
                  <a:pt x="377698" y="35533"/>
                  <a:pt x="377698" y="22891"/>
                </a:cubicBezTo>
                <a:cubicBezTo>
                  <a:pt x="377698" y="10249"/>
                  <a:pt x="387947" y="0"/>
                  <a:pt x="400589" y="0"/>
                </a:cubicBezTo>
                <a:close/>
                <a:moveTo>
                  <a:pt x="274690" y="0"/>
                </a:moveTo>
                <a:cubicBezTo>
                  <a:pt x="287332" y="0"/>
                  <a:pt x="297581" y="10249"/>
                  <a:pt x="297581" y="22891"/>
                </a:cubicBezTo>
                <a:cubicBezTo>
                  <a:pt x="297581" y="35533"/>
                  <a:pt x="287332" y="45782"/>
                  <a:pt x="274690" y="45782"/>
                </a:cubicBezTo>
                <a:cubicBezTo>
                  <a:pt x="262048" y="45782"/>
                  <a:pt x="251799" y="35533"/>
                  <a:pt x="251799" y="22891"/>
                </a:cubicBezTo>
                <a:cubicBezTo>
                  <a:pt x="251799" y="10249"/>
                  <a:pt x="262048" y="0"/>
                  <a:pt x="274690" y="0"/>
                </a:cubicBezTo>
                <a:close/>
                <a:moveTo>
                  <a:pt x="148790" y="0"/>
                </a:moveTo>
                <a:cubicBezTo>
                  <a:pt x="161432" y="0"/>
                  <a:pt x="171681" y="10249"/>
                  <a:pt x="171681" y="22891"/>
                </a:cubicBezTo>
                <a:cubicBezTo>
                  <a:pt x="171681" y="35533"/>
                  <a:pt x="161432" y="45782"/>
                  <a:pt x="148790" y="45782"/>
                </a:cubicBezTo>
                <a:cubicBezTo>
                  <a:pt x="136148" y="45782"/>
                  <a:pt x="125899" y="35533"/>
                  <a:pt x="125899" y="22891"/>
                </a:cubicBezTo>
                <a:cubicBezTo>
                  <a:pt x="125899" y="10249"/>
                  <a:pt x="136148" y="0"/>
                  <a:pt x="148790" y="0"/>
                </a:cubicBezTo>
                <a:close/>
                <a:moveTo>
                  <a:pt x="22891" y="0"/>
                </a:moveTo>
                <a:cubicBezTo>
                  <a:pt x="35533" y="0"/>
                  <a:pt x="45782" y="10249"/>
                  <a:pt x="45782" y="22891"/>
                </a:cubicBezTo>
                <a:cubicBezTo>
                  <a:pt x="45782" y="35533"/>
                  <a:pt x="35533" y="45782"/>
                  <a:pt x="22891" y="45782"/>
                </a:cubicBezTo>
                <a:cubicBezTo>
                  <a:pt x="10249" y="45782"/>
                  <a:pt x="0" y="35533"/>
                  <a:pt x="0" y="22891"/>
                </a:cubicBezTo>
                <a:cubicBezTo>
                  <a:pt x="0" y="10249"/>
                  <a:pt x="10249" y="0"/>
                  <a:pt x="22891" y="0"/>
                </a:cubicBezTo>
                <a:close/>
              </a:path>
            </a:pathLst>
          </a:custGeom>
          <a:solidFill>
            <a:schemeClr val="bg1">
              <a:lumMod val="75000"/>
            </a:schemeClr>
          </a:solidFill>
          <a:ln w="6350" cap="flat">
            <a:noFill/>
            <a:miter/>
          </a:ln>
        </p:spPr>
        <p:txBody>
          <a:bodyPr vert="horz" wrap="square" lIns="91440" tIns="45720" rIns="91440" bIns="45720" rtlCol="0" anchor="ctr"/>
          <a:lstStyle/>
          <a:p>
            <a:pPr algn="l"/>
            <a:endParaRPr kumimoji="1" lang="zh-CN" altLang="en-US"/>
          </a:p>
        </p:txBody>
      </p:sp>
      <p:sp>
        <p:nvSpPr>
          <p:cNvPr id="4" name="标题 1"/>
          <p:cNvSpPr txBox="1"/>
          <p:nvPr/>
        </p:nvSpPr>
        <p:spPr>
          <a:xfrm>
            <a:off x="2919631" y="1783062"/>
            <a:ext cx="1008000" cy="1008000"/>
          </a:xfrm>
          <a:custGeom>
            <a:avLst/>
            <a:gdLst>
              <a:gd name="connsiteX0" fmla="*/ 723900 w 723900"/>
              <a:gd name="connsiteY0" fmla="*/ 361950 h 723900"/>
              <a:gd name="connsiteX1" fmla="*/ 361950 w 723900"/>
              <a:gd name="connsiteY1" fmla="*/ 723900 h 723900"/>
              <a:gd name="connsiteX2" fmla="*/ 0 w 723900"/>
              <a:gd name="connsiteY2" fmla="*/ 361950 h 723900"/>
              <a:gd name="connsiteX3" fmla="*/ 361950 w 723900"/>
              <a:gd name="connsiteY3" fmla="*/ 0 h 723900"/>
              <a:gd name="connsiteX4" fmla="*/ 723900 w 723900"/>
              <a:gd name="connsiteY4" fmla="*/ 361950 h 723900"/>
            </a:gdLst>
            <a:ahLst/>
            <a:cxnLst/>
            <a:rect l="l" t="t" r="r" b="b"/>
            <a:pathLst>
              <a:path w="723900" h="723900">
                <a:moveTo>
                  <a:pt x="723900" y="361950"/>
                </a:moveTo>
                <a:cubicBezTo>
                  <a:pt x="723900" y="561849"/>
                  <a:pt x="561849" y="723900"/>
                  <a:pt x="361950" y="723900"/>
                </a:cubicBezTo>
                <a:cubicBezTo>
                  <a:pt x="162051" y="723900"/>
                  <a:pt x="0" y="561849"/>
                  <a:pt x="0" y="361950"/>
                </a:cubicBezTo>
                <a:cubicBezTo>
                  <a:pt x="0" y="162051"/>
                  <a:pt x="162051" y="0"/>
                  <a:pt x="361950" y="0"/>
                </a:cubicBezTo>
                <a:cubicBezTo>
                  <a:pt x="561849" y="0"/>
                  <a:pt x="723900" y="162051"/>
                  <a:pt x="723900" y="361950"/>
                </a:cubicBezTo>
                <a:close/>
              </a:path>
            </a:pathLst>
          </a:custGeom>
          <a:solidFill>
            <a:schemeClr val="accent1">
              <a:alpha val="8000"/>
            </a:schemeClr>
          </a:solidFill>
          <a:ln w="6350" cap="flat">
            <a:noFill/>
            <a:miter/>
          </a:ln>
        </p:spPr>
        <p:txBody>
          <a:bodyPr vert="horz" wrap="square" lIns="91440" tIns="45720" rIns="91440" bIns="45720" rtlCol="0" anchor="ctr"/>
          <a:lstStyle/>
          <a:p>
            <a:pPr algn="l"/>
            <a:endParaRPr kumimoji="1" lang="zh-CN" altLang="en-US"/>
          </a:p>
        </p:txBody>
      </p:sp>
      <p:sp>
        <p:nvSpPr>
          <p:cNvPr id="5" name="标题 1"/>
          <p:cNvSpPr txBox="1"/>
          <p:nvPr/>
        </p:nvSpPr>
        <p:spPr>
          <a:xfrm>
            <a:off x="3009630" y="1873062"/>
            <a:ext cx="828000" cy="828000"/>
          </a:xfrm>
          <a:custGeom>
            <a:avLst/>
            <a:gdLst>
              <a:gd name="connsiteX0" fmla="*/ 723900 w 723900"/>
              <a:gd name="connsiteY0" fmla="*/ 361950 h 723900"/>
              <a:gd name="connsiteX1" fmla="*/ 361950 w 723900"/>
              <a:gd name="connsiteY1" fmla="*/ 723900 h 723900"/>
              <a:gd name="connsiteX2" fmla="*/ 0 w 723900"/>
              <a:gd name="connsiteY2" fmla="*/ 361950 h 723900"/>
              <a:gd name="connsiteX3" fmla="*/ 361950 w 723900"/>
              <a:gd name="connsiteY3" fmla="*/ 0 h 723900"/>
              <a:gd name="connsiteX4" fmla="*/ 723900 w 723900"/>
              <a:gd name="connsiteY4" fmla="*/ 361950 h 723900"/>
            </a:gdLst>
            <a:ahLst/>
            <a:cxnLst/>
            <a:rect l="l" t="t" r="r" b="b"/>
            <a:pathLst>
              <a:path w="723900" h="723900">
                <a:moveTo>
                  <a:pt x="723900" y="361950"/>
                </a:moveTo>
                <a:cubicBezTo>
                  <a:pt x="723900" y="561849"/>
                  <a:pt x="561849" y="723900"/>
                  <a:pt x="361950" y="723900"/>
                </a:cubicBezTo>
                <a:cubicBezTo>
                  <a:pt x="162051" y="723900"/>
                  <a:pt x="0" y="561849"/>
                  <a:pt x="0" y="361950"/>
                </a:cubicBezTo>
                <a:cubicBezTo>
                  <a:pt x="0" y="162051"/>
                  <a:pt x="162051" y="0"/>
                  <a:pt x="361950" y="0"/>
                </a:cubicBezTo>
                <a:cubicBezTo>
                  <a:pt x="561849" y="0"/>
                  <a:pt x="723900" y="162051"/>
                  <a:pt x="723900" y="361950"/>
                </a:cubicBezTo>
                <a:close/>
              </a:path>
            </a:pathLst>
          </a:custGeom>
          <a:solidFill>
            <a:schemeClr val="accent1"/>
          </a:solidFill>
          <a:ln w="6350"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a:off x="3225630" y="2089062"/>
            <a:ext cx="396000" cy="39600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8251670" y="1783062"/>
            <a:ext cx="1008000" cy="1008000"/>
          </a:xfrm>
          <a:custGeom>
            <a:avLst/>
            <a:gdLst>
              <a:gd name="connsiteX0" fmla="*/ 723900 w 723900"/>
              <a:gd name="connsiteY0" fmla="*/ 361950 h 723900"/>
              <a:gd name="connsiteX1" fmla="*/ 361950 w 723900"/>
              <a:gd name="connsiteY1" fmla="*/ 723900 h 723900"/>
              <a:gd name="connsiteX2" fmla="*/ 0 w 723900"/>
              <a:gd name="connsiteY2" fmla="*/ 361950 h 723900"/>
              <a:gd name="connsiteX3" fmla="*/ 361950 w 723900"/>
              <a:gd name="connsiteY3" fmla="*/ 0 h 723900"/>
              <a:gd name="connsiteX4" fmla="*/ 723900 w 723900"/>
              <a:gd name="connsiteY4" fmla="*/ 361950 h 723900"/>
            </a:gdLst>
            <a:ahLst/>
            <a:cxnLst/>
            <a:rect l="l" t="t" r="r" b="b"/>
            <a:pathLst>
              <a:path w="723900" h="723900">
                <a:moveTo>
                  <a:pt x="723900" y="361950"/>
                </a:moveTo>
                <a:cubicBezTo>
                  <a:pt x="723900" y="561849"/>
                  <a:pt x="561849" y="723900"/>
                  <a:pt x="361950" y="723900"/>
                </a:cubicBezTo>
                <a:cubicBezTo>
                  <a:pt x="162051" y="723900"/>
                  <a:pt x="0" y="561849"/>
                  <a:pt x="0" y="361950"/>
                </a:cubicBezTo>
                <a:cubicBezTo>
                  <a:pt x="0" y="162051"/>
                  <a:pt x="162051" y="0"/>
                  <a:pt x="361950" y="0"/>
                </a:cubicBezTo>
                <a:cubicBezTo>
                  <a:pt x="561849" y="0"/>
                  <a:pt x="723900" y="162051"/>
                  <a:pt x="723900" y="361950"/>
                </a:cubicBezTo>
                <a:close/>
              </a:path>
            </a:pathLst>
          </a:custGeom>
          <a:solidFill>
            <a:schemeClr val="accent2">
              <a:alpha val="8000"/>
            </a:schemeClr>
          </a:solidFill>
          <a:ln w="635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8341670" y="1873062"/>
            <a:ext cx="828000" cy="828000"/>
          </a:xfrm>
          <a:custGeom>
            <a:avLst/>
            <a:gdLst>
              <a:gd name="connsiteX0" fmla="*/ 723900 w 723900"/>
              <a:gd name="connsiteY0" fmla="*/ 361950 h 723900"/>
              <a:gd name="connsiteX1" fmla="*/ 361950 w 723900"/>
              <a:gd name="connsiteY1" fmla="*/ 723900 h 723900"/>
              <a:gd name="connsiteX2" fmla="*/ 0 w 723900"/>
              <a:gd name="connsiteY2" fmla="*/ 361950 h 723900"/>
              <a:gd name="connsiteX3" fmla="*/ 361950 w 723900"/>
              <a:gd name="connsiteY3" fmla="*/ 0 h 723900"/>
              <a:gd name="connsiteX4" fmla="*/ 723900 w 723900"/>
              <a:gd name="connsiteY4" fmla="*/ 361950 h 723900"/>
            </a:gdLst>
            <a:ahLst/>
            <a:cxnLst/>
            <a:rect l="l" t="t" r="r" b="b"/>
            <a:pathLst>
              <a:path w="723900" h="723900">
                <a:moveTo>
                  <a:pt x="723900" y="361950"/>
                </a:moveTo>
                <a:cubicBezTo>
                  <a:pt x="723900" y="561849"/>
                  <a:pt x="561849" y="723900"/>
                  <a:pt x="361950" y="723900"/>
                </a:cubicBezTo>
                <a:cubicBezTo>
                  <a:pt x="162051" y="723900"/>
                  <a:pt x="0" y="561849"/>
                  <a:pt x="0" y="361950"/>
                </a:cubicBezTo>
                <a:cubicBezTo>
                  <a:pt x="0" y="162051"/>
                  <a:pt x="162051" y="0"/>
                  <a:pt x="361950" y="0"/>
                </a:cubicBezTo>
                <a:cubicBezTo>
                  <a:pt x="561849" y="0"/>
                  <a:pt x="723900" y="162051"/>
                  <a:pt x="723900" y="361950"/>
                </a:cubicBezTo>
                <a:close/>
              </a:path>
            </a:pathLst>
          </a:custGeom>
          <a:solidFill>
            <a:schemeClr val="accent2"/>
          </a:solidFill>
          <a:ln w="6350"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8557699" y="2089062"/>
            <a:ext cx="395942" cy="396000"/>
          </a:xfrm>
          <a:custGeom>
            <a:avLst/>
            <a:gdLst>
              <a:gd name="connsiteX0" fmla="*/ 579031 w 719895"/>
              <a:gd name="connsiteY0" fmla="*/ 554022 h 720000"/>
              <a:gd name="connsiteX1" fmla="*/ 596778 w 719895"/>
              <a:gd name="connsiteY1" fmla="*/ 561368 h 720000"/>
              <a:gd name="connsiteX2" fmla="*/ 712550 w 719895"/>
              <a:gd name="connsiteY2" fmla="*/ 677140 h 720000"/>
              <a:gd name="connsiteX3" fmla="*/ 712550 w 719895"/>
              <a:gd name="connsiteY3" fmla="*/ 712634 h 720000"/>
              <a:gd name="connsiteX4" fmla="*/ 694887 w 719895"/>
              <a:gd name="connsiteY4" fmla="*/ 720000 h 720000"/>
              <a:gd name="connsiteX5" fmla="*/ 677140 w 719895"/>
              <a:gd name="connsiteY5" fmla="*/ 712634 h 720000"/>
              <a:gd name="connsiteX6" fmla="*/ 561284 w 719895"/>
              <a:gd name="connsiteY6" fmla="*/ 596861 h 720000"/>
              <a:gd name="connsiteX7" fmla="*/ 561284 w 719895"/>
              <a:gd name="connsiteY7" fmla="*/ 561368 h 720000"/>
              <a:gd name="connsiteX8" fmla="*/ 579031 w 719895"/>
              <a:gd name="connsiteY8" fmla="*/ 554022 h 720000"/>
              <a:gd name="connsiteX9" fmla="*/ 301109 w 719895"/>
              <a:gd name="connsiteY9" fmla="*/ 0 h 720000"/>
              <a:gd name="connsiteX10" fmla="*/ 602219 w 719895"/>
              <a:gd name="connsiteY10" fmla="*/ 301109 h 720000"/>
              <a:gd name="connsiteX11" fmla="*/ 301109 w 719895"/>
              <a:gd name="connsiteY11" fmla="*/ 602219 h 720000"/>
              <a:gd name="connsiteX12" fmla="*/ 0 w 719895"/>
              <a:gd name="connsiteY12" fmla="*/ 301109 h 720000"/>
              <a:gd name="connsiteX13" fmla="*/ 301109 w 719895"/>
              <a:gd name="connsiteY13" fmla="*/ 0 h 720000"/>
            </a:gdLst>
            <a:ahLst/>
            <a:cxnLst/>
            <a:rect l="l" t="t" r="r" b="b"/>
            <a:pathLst>
              <a:path w="719895" h="720000">
                <a:moveTo>
                  <a:pt x="579031" y="554022"/>
                </a:moveTo>
                <a:cubicBezTo>
                  <a:pt x="585456" y="554022"/>
                  <a:pt x="591880" y="556471"/>
                  <a:pt x="596778" y="561368"/>
                </a:cubicBezTo>
                <a:lnTo>
                  <a:pt x="712550" y="677140"/>
                </a:lnTo>
                <a:cubicBezTo>
                  <a:pt x="722344" y="686935"/>
                  <a:pt x="722344" y="702840"/>
                  <a:pt x="712550" y="712634"/>
                </a:cubicBezTo>
                <a:cubicBezTo>
                  <a:pt x="707778" y="717573"/>
                  <a:pt x="701333" y="720000"/>
                  <a:pt x="694887" y="720000"/>
                </a:cubicBezTo>
                <a:cubicBezTo>
                  <a:pt x="688441" y="720000"/>
                  <a:pt x="681995" y="717573"/>
                  <a:pt x="677140" y="712634"/>
                </a:cubicBezTo>
                <a:lnTo>
                  <a:pt x="561284" y="596861"/>
                </a:lnTo>
                <a:cubicBezTo>
                  <a:pt x="551490" y="587067"/>
                  <a:pt x="551490" y="571162"/>
                  <a:pt x="561284" y="561368"/>
                </a:cubicBezTo>
                <a:cubicBezTo>
                  <a:pt x="566181" y="556471"/>
                  <a:pt x="572606" y="554022"/>
                  <a:pt x="579031" y="554022"/>
                </a:cubicBezTo>
                <a:close/>
                <a:moveTo>
                  <a:pt x="301109" y="0"/>
                </a:moveTo>
                <a:cubicBezTo>
                  <a:pt x="467443" y="0"/>
                  <a:pt x="602219" y="134859"/>
                  <a:pt x="602219" y="301109"/>
                </a:cubicBezTo>
                <a:cubicBezTo>
                  <a:pt x="602219" y="467443"/>
                  <a:pt x="467443" y="602219"/>
                  <a:pt x="301109" y="602219"/>
                </a:cubicBezTo>
                <a:cubicBezTo>
                  <a:pt x="134775" y="602219"/>
                  <a:pt x="0" y="467443"/>
                  <a:pt x="0" y="301109"/>
                </a:cubicBezTo>
                <a:cubicBezTo>
                  <a:pt x="0" y="134775"/>
                  <a:pt x="134775" y="0"/>
                  <a:pt x="301109" y="0"/>
                </a:cubicBezTo>
                <a:close/>
              </a:path>
            </a:pathLst>
          </a:custGeom>
          <a:solidFill>
            <a:schemeClr val="bg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1057258" y="2881062"/>
            <a:ext cx="4732746" cy="864000"/>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03103B">
                    <a:alpha val="100000"/>
                  </a:srgbClr>
                </a:solidFill>
                <a:latin typeface="poppins-bold"/>
                <a:ea typeface="poppins-bold"/>
                <a:cs typeface="poppins-bold"/>
              </a:rPr>
              <a:t>Identification</a:t>
            </a:r>
            <a:endParaRPr kumimoji="1" lang="zh-CN" altLang="en-US"/>
          </a:p>
        </p:txBody>
      </p:sp>
      <p:sp>
        <p:nvSpPr>
          <p:cNvPr id="11" name="标题 1"/>
          <p:cNvSpPr txBox="1"/>
          <p:nvPr/>
        </p:nvSpPr>
        <p:spPr>
          <a:xfrm>
            <a:off x="1057258" y="3833962"/>
            <a:ext cx="4732746" cy="1736276"/>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The initial phase where relevant data is identified for further action.</a:t>
            </a:r>
            <a:endParaRPr kumimoji="1" lang="zh-CN" altLang="en-US"/>
          </a:p>
        </p:txBody>
      </p:sp>
      <p:sp>
        <p:nvSpPr>
          <p:cNvPr id="12" name="标题 1"/>
          <p:cNvSpPr txBox="1"/>
          <p:nvPr/>
        </p:nvSpPr>
        <p:spPr>
          <a:xfrm>
            <a:off x="6389296" y="2881062"/>
            <a:ext cx="4732746" cy="864000"/>
          </a:xfrm>
          <a:prstGeom prst="rect">
            <a:avLst/>
          </a:prstGeom>
          <a:noFill/>
          <a:ln w="12700" cap="sq">
            <a:noFill/>
            <a:miter/>
          </a:ln>
        </p:spPr>
        <p:txBody>
          <a:bodyPr vert="horz" wrap="square" lIns="0" tIns="0" rIns="0" bIns="0" rtlCol="0" anchor="b"/>
          <a:lstStyle/>
          <a:p>
            <a:pPr algn="ctr"/>
            <a:r>
              <a:rPr kumimoji="1" lang="en-US" altLang="zh-CN" sz="1600">
                <a:ln w="12700">
                  <a:noFill/>
                </a:ln>
                <a:solidFill>
                  <a:srgbClr val="000627">
                    <a:alpha val="100000"/>
                  </a:srgbClr>
                </a:solidFill>
                <a:latin typeface="poppins-bold"/>
                <a:ea typeface="poppins-bold"/>
                <a:cs typeface="poppins-bold"/>
              </a:rPr>
              <a:t>Preservation</a:t>
            </a:r>
            <a:endParaRPr kumimoji="1" lang="zh-CN" altLang="en-US"/>
          </a:p>
        </p:txBody>
      </p:sp>
      <p:sp>
        <p:nvSpPr>
          <p:cNvPr id="13" name="标题 1"/>
          <p:cNvSpPr txBox="1"/>
          <p:nvPr/>
        </p:nvSpPr>
        <p:spPr>
          <a:xfrm>
            <a:off x="6389296" y="3833962"/>
            <a:ext cx="4732746" cy="1736276"/>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Ensuring identified data is protected from alteration or deletion.</a:t>
            </a:r>
            <a:endParaRPr kumimoji="1" lang="zh-CN" altLang="en-US"/>
          </a:p>
        </p:txBody>
      </p:sp>
      <p:sp>
        <p:nvSpPr>
          <p:cNvPr id="14"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eDiscovery Process</a:t>
            </a:r>
            <a:endParaRPr kumimoji="1" lang="zh-CN" altLang="en-US"/>
          </a:p>
        </p:txBody>
      </p:sp>
      <p:cxnSp>
        <p:nvCxnSpPr>
          <p:cNvPr id="15"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1680" t="39952" r="115" b="33454"/>
          <a:stretch>
            <a:fillRect/>
          </a:stretch>
        </p:blipFill>
        <p:spPr>
          <a:xfrm>
            <a:off x="660400" y="1263805"/>
            <a:ext cx="10858500" cy="1960336"/>
          </a:xfrm>
          <a:custGeom>
            <a:avLst/>
            <a:gdLst/>
            <a:ahLst/>
            <a:cxnLst/>
            <a:rect l="l" t="t" r="r" b="b"/>
            <a:pathLst>
              <a:path w="10858500" h="1960336">
                <a:moveTo>
                  <a:pt x="0" y="0"/>
                </a:moveTo>
                <a:lnTo>
                  <a:pt x="10858500" y="0"/>
                </a:lnTo>
                <a:lnTo>
                  <a:pt x="10858500" y="1960336"/>
                </a:lnTo>
                <a:lnTo>
                  <a:pt x="0" y="1960336"/>
                </a:lnTo>
                <a:close/>
              </a:path>
            </a:pathLst>
          </a:custGeom>
          <a:noFill/>
          <a:ln>
            <a:noFill/>
          </a:ln>
        </p:spPr>
      </p:pic>
      <p:cxnSp>
        <p:nvCxnSpPr>
          <p:cNvPr id="4" name="标题 1"/>
          <p:cNvCxnSpPr/>
          <p:nvPr/>
        </p:nvCxnSpPr>
        <p:spPr>
          <a:xfrm>
            <a:off x="0" y="3778282"/>
            <a:ext cx="12192000" cy="0"/>
          </a:xfrm>
          <a:prstGeom prst="line">
            <a:avLst/>
          </a:prstGeom>
          <a:noFill/>
          <a:ln w="3175" cap="rnd">
            <a:solidFill>
              <a:schemeClr val="bg1">
                <a:lumMod val="85000"/>
              </a:schemeClr>
            </a:solidFill>
            <a:round/>
          </a:ln>
        </p:spPr>
      </p:cxnSp>
      <p:sp>
        <p:nvSpPr>
          <p:cNvPr id="5" name="标题 1"/>
          <p:cNvSpPr txBox="1"/>
          <p:nvPr/>
        </p:nvSpPr>
        <p:spPr>
          <a:xfrm flipH="1">
            <a:off x="2998934" y="3475402"/>
            <a:ext cx="605759" cy="605759"/>
          </a:xfrm>
          <a:prstGeom prst="ellipse">
            <a:avLst/>
          </a:prstGeom>
          <a:solidFill>
            <a:schemeClr val="accent1"/>
          </a:solidFill>
          <a:ln w="19050" cap="rnd">
            <a:noFill/>
            <a:round/>
            <a:headEnd/>
            <a:tailEnd/>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3145024" y="3621493"/>
            <a:ext cx="313578" cy="313578"/>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845370" y="4206161"/>
            <a:ext cx="4912887" cy="558804"/>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Microsoft 365 Compliance Center</a:t>
            </a:r>
            <a:endParaRPr kumimoji="1" lang="zh-CN" altLang="en-US"/>
          </a:p>
        </p:txBody>
      </p:sp>
      <p:sp>
        <p:nvSpPr>
          <p:cNvPr id="8" name="标题 1"/>
          <p:cNvSpPr txBox="1"/>
          <p:nvPr/>
        </p:nvSpPr>
        <p:spPr>
          <a:xfrm>
            <a:off x="845370" y="4812589"/>
            <a:ext cx="4912887" cy="1083386"/>
          </a:xfrm>
          <a:prstGeom prst="rect">
            <a:avLst/>
          </a:prstGeom>
          <a:noFill/>
          <a:ln>
            <a:noFill/>
          </a:ln>
        </p:spPr>
        <p:txBody>
          <a:bodyPr vert="horz" wrap="square" lIns="0" tIns="0" rIns="0" bIns="0" rtlCol="0" anchor="t"/>
          <a:lstStyle/>
          <a:p>
            <a:pPr algn="ctr"/>
            <a:r>
              <a:rPr kumimoji="1" lang="en-US" altLang="zh-CN" sz="1400" dirty="0">
                <a:ln w="12700">
                  <a:noFill/>
                </a:ln>
                <a:solidFill>
                  <a:srgbClr val="000000">
                    <a:alpha val="100000"/>
                  </a:srgbClr>
                </a:solidFill>
                <a:latin typeface="Poppins"/>
                <a:ea typeface="Poppins"/>
                <a:cs typeface="Poppins"/>
              </a:rPr>
              <a:t>The Microsoft 365 Compliance Center serves as a centralized hub for managing compliance and risk, providing tools for eDiscovery, data governance, and regulatory compliance within the Microsoft ecosystem.</a:t>
            </a:r>
            <a:endParaRPr kumimoji="1" lang="zh-CN" altLang="en-US" dirty="0"/>
          </a:p>
        </p:txBody>
      </p:sp>
      <p:sp>
        <p:nvSpPr>
          <p:cNvPr id="9" name="标题 1"/>
          <p:cNvSpPr txBox="1"/>
          <p:nvPr/>
        </p:nvSpPr>
        <p:spPr>
          <a:xfrm flipH="1">
            <a:off x="8587307" y="3475402"/>
            <a:ext cx="605759" cy="605759"/>
          </a:xfrm>
          <a:prstGeom prst="ellipse">
            <a:avLst/>
          </a:prstGeom>
          <a:solidFill>
            <a:schemeClr val="bg1">
              <a:lumMod val="75000"/>
            </a:schemeClr>
          </a:solidFill>
          <a:ln w="19050" cap="rnd">
            <a:noFill/>
            <a:round/>
            <a:headEnd/>
            <a:tailEnd/>
          </a:ln>
          <a:effectLst/>
        </p:spPr>
        <p:txBody>
          <a:bodyPr vert="horz" wrap="square" lIns="91440" tIns="45720" rIns="91440" bIns="45720" rtlCol="0" anchor="ctr"/>
          <a:lstStyle/>
          <a:p>
            <a:pPr algn="ctr"/>
            <a:endParaRPr kumimoji="1" lang="zh-CN" altLang="en-US"/>
          </a:p>
        </p:txBody>
      </p:sp>
      <p:sp>
        <p:nvSpPr>
          <p:cNvPr id="10" name="标题 1"/>
          <p:cNvSpPr txBox="1"/>
          <p:nvPr/>
        </p:nvSpPr>
        <p:spPr>
          <a:xfrm>
            <a:off x="8733397" y="3641015"/>
            <a:ext cx="313578" cy="274533"/>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9525" cap="flat">
            <a:no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6433743" y="4206161"/>
            <a:ext cx="4912887" cy="558804"/>
          </a:xfrm>
          <a:prstGeom prst="rect">
            <a:avLst/>
          </a:prstGeom>
          <a:noFill/>
          <a:ln cap="sq">
            <a:noFill/>
          </a:ln>
          <a:effectLst/>
        </p:spPr>
        <p:txBody>
          <a:bodyPr vert="horz" wrap="square" lIns="0" tIns="0" rIns="0" bIns="0" rtlCol="0" anchor="ctr"/>
          <a:lstStyle/>
          <a:p>
            <a:pPr algn="ctr"/>
            <a:r>
              <a:rPr kumimoji="1" lang="en-US" altLang="zh-CN" sz="1600">
                <a:ln w="12700">
                  <a:noFill/>
                </a:ln>
                <a:solidFill>
                  <a:srgbClr val="000000">
                    <a:alpha val="100000"/>
                  </a:srgbClr>
                </a:solidFill>
                <a:latin typeface="poppins-bold"/>
                <a:ea typeface="poppins-bold"/>
                <a:cs typeface="poppins-bold"/>
              </a:rPr>
              <a:t>Microsoft Purview eDiscovery</a:t>
            </a:r>
            <a:endParaRPr kumimoji="1" lang="zh-CN" altLang="en-US"/>
          </a:p>
        </p:txBody>
      </p:sp>
      <p:sp>
        <p:nvSpPr>
          <p:cNvPr id="12" name="标题 1"/>
          <p:cNvSpPr txBox="1"/>
          <p:nvPr/>
        </p:nvSpPr>
        <p:spPr>
          <a:xfrm>
            <a:off x="6433743" y="4812589"/>
            <a:ext cx="4912887" cy="1083386"/>
          </a:xfrm>
          <a:prstGeom prst="rect">
            <a:avLst/>
          </a:prstGeom>
          <a:noFill/>
          <a:ln>
            <a:noFill/>
          </a:ln>
        </p:spPr>
        <p:txBody>
          <a:bodyPr vert="horz" wrap="square" lIns="0" tIns="0" rIns="0" bIns="0" rtlCol="0" anchor="t"/>
          <a:lstStyle/>
          <a:p>
            <a:pPr algn="ctr"/>
            <a:r>
              <a:rPr kumimoji="1" lang="en-US" altLang="zh-CN" sz="1400" dirty="0">
                <a:ln w="12700">
                  <a:noFill/>
                </a:ln>
                <a:solidFill>
                  <a:srgbClr val="000000">
                    <a:alpha val="100000"/>
                  </a:srgbClr>
                </a:solidFill>
                <a:latin typeface="Poppins"/>
                <a:ea typeface="Poppins"/>
                <a:cs typeface="Poppins"/>
              </a:rPr>
              <a:t>Microsoft Purview eDiscovery streamlines the eDiscovery process by allowing organizations to conduct searches, hold relevant data, and manage cases efficiently, ensuring proper adherence to legal requirements and effective information retrieval.</a:t>
            </a:r>
            <a:endParaRPr kumimoji="1" lang="zh-CN" altLang="en-US" sz="2400" dirty="0"/>
          </a:p>
        </p:txBody>
      </p:sp>
      <p:cxnSp>
        <p:nvCxnSpPr>
          <p:cNvPr id="13" name="标题 1"/>
          <p:cNvCxnSpPr/>
          <p:nvPr/>
        </p:nvCxnSpPr>
        <p:spPr>
          <a:xfrm>
            <a:off x="271590" y="692965"/>
            <a:ext cx="1737509" cy="0"/>
          </a:xfrm>
          <a:prstGeom prst="line">
            <a:avLst/>
          </a:prstGeom>
          <a:noFill/>
          <a:ln w="12700" cap="sq">
            <a:solidFill>
              <a:schemeClr val="accent1"/>
            </a:solidFill>
            <a:miter/>
          </a:ln>
        </p:spPr>
      </p:cxnSp>
      <p:sp>
        <p:nvSpPr>
          <p:cNvPr id="14" name="标题 1"/>
          <p:cNvSpPr txBox="1"/>
          <p:nvPr/>
        </p:nvSpPr>
        <p:spPr>
          <a:xfrm>
            <a:off x="561150" y="194684"/>
            <a:ext cx="11214479" cy="432000"/>
          </a:xfrm>
          <a:prstGeom prst="rect">
            <a:avLst/>
          </a:prstGeom>
          <a:noFill/>
          <a:ln>
            <a:noFill/>
          </a:ln>
        </p:spPr>
        <p:txBody>
          <a:bodyPr vert="horz" wrap="square" lIns="0" tIns="0" rIns="0" bIns="0" rtlCol="0" anchor="ctr"/>
          <a:lstStyle/>
          <a:p>
            <a:pPr algn="l"/>
            <a:r>
              <a:rPr kumimoji="1" lang="en-US" altLang="zh-CN" sz="2800">
                <a:ln w="12700">
                  <a:noFill/>
                </a:ln>
                <a:solidFill>
                  <a:srgbClr val="404040">
                    <a:alpha val="100000"/>
                  </a:srgbClr>
                </a:solidFill>
                <a:latin typeface="poppins-bold"/>
                <a:ea typeface="poppins-bold"/>
                <a:cs typeface="poppins-bold"/>
              </a:rPr>
              <a:t>Overview of Microsoft eDiscovery Tools</a:t>
            </a:r>
            <a:endParaRPr kumimoji="1" lang="zh-CN" altLang="en-US"/>
          </a:p>
        </p:txBody>
      </p:sp>
      <p:cxnSp>
        <p:nvCxnSpPr>
          <p:cNvPr id="15" name="标题 1"/>
          <p:cNvCxnSpPr/>
          <p:nvPr/>
        </p:nvCxnSpPr>
        <p:spPr>
          <a:xfrm rot="16200000">
            <a:off x="233490" y="642165"/>
            <a:ext cx="404009" cy="0"/>
          </a:xfrm>
          <a:prstGeom prst="line">
            <a:avLst/>
          </a:prstGeom>
          <a:noFill/>
          <a:ln w="12700" cap="sq">
            <a:solidFill>
              <a:schemeClr val="accent1"/>
            </a:solidFill>
            <a:miter/>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H="1">
            <a:off x="10065" y="0"/>
            <a:ext cx="12192000" cy="6858000"/>
          </a:xfrm>
          <a:prstGeom prst="rect">
            <a:avLst/>
          </a:prstGeom>
          <a:solidFill>
            <a:schemeClr val="bg1"/>
          </a:solidFill>
          <a:ln w="1270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4" y="0"/>
            <a:ext cx="12214405" cy="6845436"/>
          </a:xfrm>
          <a:prstGeom prst="rect">
            <a:avLst/>
          </a:prstGeom>
          <a:noFill/>
          <a:ln>
            <a:noFill/>
          </a:ln>
        </p:spPr>
      </p:pic>
      <p:sp>
        <p:nvSpPr>
          <p:cNvPr id="4" name="标题 1"/>
          <p:cNvSpPr txBox="1"/>
          <p:nvPr/>
        </p:nvSpPr>
        <p:spPr>
          <a:xfrm flipH="1">
            <a:off x="10065" y="0"/>
            <a:ext cx="12192000" cy="6858000"/>
          </a:xfrm>
          <a:prstGeom prst="rect">
            <a:avLst/>
          </a:prstGeom>
          <a:noFill/>
          <a:ln w="12700" cap="sq">
            <a:noFill/>
            <a:miter/>
          </a:ln>
        </p:spPr>
        <p:txBody>
          <a:bodyPr vert="horz" wrap="square" lIns="91440" tIns="45720" rIns="91440" bIns="45720" rtlCol="0" anchor="ctr"/>
          <a:lstStyle/>
          <a:p>
            <a:pPr algn="ctr"/>
            <a:endParaRPr kumimoji="1" lang="zh-CN" altLang="en-US"/>
          </a:p>
        </p:txBody>
      </p:sp>
      <p:grpSp>
        <p:nvGrpSpPr>
          <p:cNvPr id="6" name="Group 5"/>
          <p:cNvGrpSpPr/>
          <p:nvPr/>
        </p:nvGrpSpPr>
        <p:grpSpPr>
          <a:xfrm>
            <a:off x="9190827" y="208603"/>
            <a:ext cx="2991107" cy="1064494"/>
            <a:chOff x="9190827" y="208603"/>
            <a:chExt cx="2991107" cy="1064494"/>
          </a:xfrm>
        </p:grpSpPr>
        <p:grpSp>
          <p:nvGrpSpPr>
            <p:cNvPr id="7" name="Group 6"/>
            <p:cNvGrpSpPr/>
            <p:nvPr/>
          </p:nvGrpSpPr>
          <p:grpSpPr>
            <a:xfrm>
              <a:off x="10052774" y="934058"/>
              <a:ext cx="1552690" cy="292017"/>
              <a:chOff x="10052774" y="934058"/>
              <a:chExt cx="1552690" cy="292017"/>
            </a:xfrm>
          </p:grpSpPr>
          <p:sp>
            <p:nvSpPr>
              <p:cNvPr id="8" name="标题 1"/>
              <p:cNvSpPr txBox="1"/>
              <p:nvPr/>
            </p:nvSpPr>
            <p:spPr>
              <a:xfrm>
                <a:off x="10052774" y="934058"/>
                <a:ext cx="1503398" cy="269049"/>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11556648" y="1177259"/>
                <a:ext cx="48816" cy="4881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0" name="Group 9"/>
            <p:cNvGrpSpPr/>
            <p:nvPr/>
          </p:nvGrpSpPr>
          <p:grpSpPr>
            <a:xfrm>
              <a:off x="9190827" y="208603"/>
              <a:ext cx="1552730" cy="291976"/>
              <a:chOff x="9190827" y="208603"/>
              <a:chExt cx="1552730" cy="291976"/>
            </a:xfrm>
          </p:grpSpPr>
          <p:sp>
            <p:nvSpPr>
              <p:cNvPr id="11" name="标题 1"/>
              <p:cNvSpPr txBox="1"/>
              <p:nvPr/>
            </p:nvSpPr>
            <p:spPr>
              <a:xfrm>
                <a:off x="9190827" y="208603"/>
                <a:ext cx="1503438" cy="269008"/>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2" name="标题 1"/>
              <p:cNvSpPr txBox="1"/>
              <p:nvPr/>
            </p:nvSpPr>
            <p:spPr>
              <a:xfrm>
                <a:off x="10694711" y="451763"/>
                <a:ext cx="48847" cy="4881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3" name="Group 12"/>
            <p:cNvGrpSpPr/>
            <p:nvPr/>
          </p:nvGrpSpPr>
          <p:grpSpPr>
            <a:xfrm>
              <a:off x="10608730" y="438571"/>
              <a:ext cx="491177" cy="296671"/>
              <a:chOff x="10608730" y="438571"/>
              <a:chExt cx="491177" cy="296671"/>
            </a:xfrm>
          </p:grpSpPr>
          <p:sp>
            <p:nvSpPr>
              <p:cNvPr id="14" name="标题 1"/>
              <p:cNvSpPr txBox="1"/>
              <p:nvPr/>
            </p:nvSpPr>
            <p:spPr>
              <a:xfrm>
                <a:off x="10635815" y="464673"/>
                <a:ext cx="436652" cy="256718"/>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10608730" y="705795"/>
                <a:ext cx="29417" cy="2944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11070459" y="438571"/>
                <a:ext cx="29448" cy="2944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17" name="Group 16"/>
            <p:cNvGrpSpPr/>
            <p:nvPr/>
          </p:nvGrpSpPr>
          <p:grpSpPr>
            <a:xfrm>
              <a:off x="10285216" y="976425"/>
              <a:ext cx="491167" cy="296672"/>
              <a:chOff x="10285216" y="976425"/>
              <a:chExt cx="491167" cy="296672"/>
            </a:xfrm>
          </p:grpSpPr>
          <p:sp>
            <p:nvSpPr>
              <p:cNvPr id="18" name="标题 1"/>
              <p:cNvSpPr txBox="1"/>
              <p:nvPr/>
            </p:nvSpPr>
            <p:spPr>
              <a:xfrm>
                <a:off x="10312656" y="1002527"/>
                <a:ext cx="436652" cy="25671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10746935" y="1243649"/>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0285216" y="976425"/>
                <a:ext cx="29448" cy="2944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21" name="标题 1"/>
            <p:cNvSpPr txBox="1"/>
            <p:nvPr/>
          </p:nvSpPr>
          <p:spPr>
            <a:xfrm>
              <a:off x="9871015" y="694457"/>
              <a:ext cx="2278136" cy="166183"/>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12147345" y="843244"/>
              <a:ext cx="34589" cy="34574"/>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3" name="Group 22"/>
          <p:cNvGrpSpPr/>
          <p:nvPr/>
        </p:nvGrpSpPr>
        <p:grpSpPr>
          <a:xfrm>
            <a:off x="7371609" y="4027943"/>
            <a:ext cx="6172387" cy="2196668"/>
            <a:chOff x="7371609" y="4027943"/>
            <a:chExt cx="6172387" cy="2196668"/>
          </a:xfrm>
        </p:grpSpPr>
        <p:grpSp>
          <p:nvGrpSpPr>
            <p:cNvPr id="24" name="Group 23"/>
            <p:cNvGrpSpPr/>
            <p:nvPr/>
          </p:nvGrpSpPr>
          <p:grpSpPr>
            <a:xfrm>
              <a:off x="9150306" y="5524977"/>
              <a:ext cx="3204099" cy="602601"/>
              <a:chOff x="9150306" y="5524977"/>
              <a:chExt cx="3204099" cy="602601"/>
            </a:xfrm>
          </p:grpSpPr>
          <p:sp>
            <p:nvSpPr>
              <p:cNvPr id="25" name="标题 1"/>
              <p:cNvSpPr txBox="1"/>
              <p:nvPr/>
            </p:nvSpPr>
            <p:spPr>
              <a:xfrm>
                <a:off x="9150306" y="5524977"/>
                <a:ext cx="3102380" cy="555204"/>
              </a:xfrm>
              <a:custGeom>
                <a:avLst/>
                <a:gdLst>
                  <a:gd name="connsiteX0" fmla="*/ 0 w 2417974"/>
                  <a:gd name="connsiteY0" fmla="*/ 0 h 432722"/>
                  <a:gd name="connsiteX1" fmla="*/ 1343899 w 2417974"/>
                  <a:gd name="connsiteY1" fmla="*/ 0 h 432722"/>
                  <a:gd name="connsiteX2" fmla="*/ 1776622 w 2417974"/>
                  <a:gd name="connsiteY2" fmla="*/ 432722 h 432722"/>
                  <a:gd name="connsiteX3" fmla="*/ 2417975 w 2417974"/>
                  <a:gd name="connsiteY3" fmla="*/ 432722 h 432722"/>
                </a:gdLst>
                <a:ahLst/>
                <a:cxnLst/>
                <a:rect l="l" t="t" r="r" b="b"/>
                <a:pathLst>
                  <a:path w="2417974" h="432722">
                    <a:moveTo>
                      <a:pt x="0" y="0"/>
                    </a:moveTo>
                    <a:lnTo>
                      <a:pt x="1343899" y="0"/>
                    </a:lnTo>
                    <a:lnTo>
                      <a:pt x="1776622" y="432722"/>
                    </a:lnTo>
                    <a:lnTo>
                      <a:pt x="2417975" y="432722"/>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6" name="标题 1"/>
              <p:cNvSpPr txBox="1"/>
              <p:nvPr/>
            </p:nvSpPr>
            <p:spPr>
              <a:xfrm>
                <a:off x="12253669" y="6026842"/>
                <a:ext cx="100736" cy="100736"/>
              </a:xfrm>
              <a:custGeom>
                <a:avLst/>
                <a:gdLst>
                  <a:gd name="connsiteX0" fmla="*/ 11498 w 78513"/>
                  <a:gd name="connsiteY0" fmla="*/ 67015 h 78513"/>
                  <a:gd name="connsiteX1" fmla="*/ 67015 w 78513"/>
                  <a:gd name="connsiteY1" fmla="*/ 67015 h 78513"/>
                  <a:gd name="connsiteX2" fmla="*/ 67015 w 78513"/>
                  <a:gd name="connsiteY2" fmla="*/ 11498 h 78513"/>
                  <a:gd name="connsiteX3" fmla="*/ 11498 w 78513"/>
                  <a:gd name="connsiteY3" fmla="*/ 11498 h 78513"/>
                  <a:gd name="connsiteX4" fmla="*/ 11498 w 78513"/>
                  <a:gd name="connsiteY4" fmla="*/ 67015 h 78513"/>
                </a:gdLst>
                <a:ahLst/>
                <a:cxnLst/>
                <a:rect l="l" t="t" r="r" b="b"/>
                <a:pathLst>
                  <a:path w="78513" h="78513">
                    <a:moveTo>
                      <a:pt x="11498" y="67015"/>
                    </a:moveTo>
                    <a:cubicBezTo>
                      <a:pt x="26829" y="82346"/>
                      <a:pt x="51685" y="82346"/>
                      <a:pt x="67015" y="67015"/>
                    </a:cubicBezTo>
                    <a:cubicBezTo>
                      <a:pt x="82347" y="51685"/>
                      <a:pt x="82347" y="26829"/>
                      <a:pt x="67015" y="11498"/>
                    </a:cubicBezTo>
                    <a:cubicBezTo>
                      <a:pt x="51685" y="-3833"/>
                      <a:pt x="26829" y="-3833"/>
                      <a:pt x="11498" y="11498"/>
                    </a:cubicBezTo>
                    <a:cubicBezTo>
                      <a:pt x="-3833" y="26829"/>
                      <a:pt x="-3833" y="51685"/>
                      <a:pt x="11498"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27" name="Group 26"/>
            <p:cNvGrpSpPr/>
            <p:nvPr/>
          </p:nvGrpSpPr>
          <p:grpSpPr>
            <a:xfrm>
              <a:off x="7371609" y="4027943"/>
              <a:ext cx="3204183" cy="602516"/>
              <a:chOff x="7371609" y="4027943"/>
              <a:chExt cx="3204183" cy="602516"/>
            </a:xfrm>
          </p:grpSpPr>
          <p:sp>
            <p:nvSpPr>
              <p:cNvPr id="28" name="标题 1"/>
              <p:cNvSpPr txBox="1"/>
              <p:nvPr/>
            </p:nvSpPr>
            <p:spPr>
              <a:xfrm>
                <a:off x="7371609" y="4027943"/>
                <a:ext cx="3102464" cy="555119"/>
              </a:xfrm>
              <a:custGeom>
                <a:avLst/>
                <a:gdLst>
                  <a:gd name="connsiteX0" fmla="*/ 0 w 2418039"/>
                  <a:gd name="connsiteY0" fmla="*/ 0 h 432656"/>
                  <a:gd name="connsiteX1" fmla="*/ 1343899 w 2418039"/>
                  <a:gd name="connsiteY1" fmla="*/ 0 h 432656"/>
                  <a:gd name="connsiteX2" fmla="*/ 1776622 w 2418039"/>
                  <a:gd name="connsiteY2" fmla="*/ 432657 h 432656"/>
                  <a:gd name="connsiteX3" fmla="*/ 2418040 w 2418039"/>
                  <a:gd name="connsiteY3" fmla="*/ 432657 h 432656"/>
                </a:gdLst>
                <a:ahLst/>
                <a:cxnLst/>
                <a:rect l="l" t="t" r="r" b="b"/>
                <a:pathLst>
                  <a:path w="2418039" h="432656">
                    <a:moveTo>
                      <a:pt x="0" y="0"/>
                    </a:moveTo>
                    <a:lnTo>
                      <a:pt x="1343899" y="0"/>
                    </a:lnTo>
                    <a:lnTo>
                      <a:pt x="1776622" y="432657"/>
                    </a:lnTo>
                    <a:lnTo>
                      <a:pt x="2418040" y="432657"/>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29" name="标题 1"/>
              <p:cNvSpPr txBox="1"/>
              <p:nvPr/>
            </p:nvSpPr>
            <p:spPr>
              <a:xfrm>
                <a:off x="10474993" y="4529723"/>
                <a:ext cx="100799" cy="100736"/>
              </a:xfrm>
              <a:custGeom>
                <a:avLst/>
                <a:gdLst>
                  <a:gd name="connsiteX0" fmla="*/ 11547 w 78562"/>
                  <a:gd name="connsiteY0" fmla="*/ 67015 h 78513"/>
                  <a:gd name="connsiteX1" fmla="*/ 67064 w 78562"/>
                  <a:gd name="connsiteY1" fmla="*/ 67015 h 78513"/>
                  <a:gd name="connsiteX2" fmla="*/ 67064 w 78562"/>
                  <a:gd name="connsiteY2" fmla="*/ 11498 h 78513"/>
                  <a:gd name="connsiteX3" fmla="*/ 11547 w 78562"/>
                  <a:gd name="connsiteY3" fmla="*/ 11498 h 78513"/>
                  <a:gd name="connsiteX4" fmla="*/ 11547 w 78562"/>
                  <a:gd name="connsiteY4" fmla="*/ 67015 h 78513"/>
                </a:gdLst>
                <a:ahLst/>
                <a:cxnLst/>
                <a:rect l="l" t="t" r="r" b="b"/>
                <a:pathLst>
                  <a:path w="78562" h="78513">
                    <a:moveTo>
                      <a:pt x="11547" y="67015"/>
                    </a:moveTo>
                    <a:cubicBezTo>
                      <a:pt x="26878" y="82346"/>
                      <a:pt x="51734" y="82346"/>
                      <a:pt x="67064" y="67015"/>
                    </a:cubicBezTo>
                    <a:cubicBezTo>
                      <a:pt x="82396" y="51685"/>
                      <a:pt x="82396" y="26829"/>
                      <a:pt x="67064" y="11498"/>
                    </a:cubicBezTo>
                    <a:cubicBezTo>
                      <a:pt x="51734" y="-3833"/>
                      <a:pt x="26878" y="-3833"/>
                      <a:pt x="11547" y="11498"/>
                    </a:cubicBezTo>
                    <a:cubicBezTo>
                      <a:pt x="-3849" y="26829"/>
                      <a:pt x="-3849" y="51685"/>
                      <a:pt x="11547" y="670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0" name="Group 29"/>
            <p:cNvGrpSpPr/>
            <p:nvPr/>
          </p:nvGrpSpPr>
          <p:grpSpPr>
            <a:xfrm>
              <a:off x="10297564" y="4502499"/>
              <a:ext cx="1013583" cy="612206"/>
              <a:chOff x="10297564" y="4502499"/>
              <a:chExt cx="1013583" cy="612206"/>
            </a:xfrm>
          </p:grpSpPr>
          <p:sp>
            <p:nvSpPr>
              <p:cNvPr id="31" name="标题 1"/>
              <p:cNvSpPr txBox="1"/>
              <p:nvPr/>
            </p:nvSpPr>
            <p:spPr>
              <a:xfrm>
                <a:off x="10353456" y="4556363"/>
                <a:ext cx="901066" cy="529757"/>
              </a:xfrm>
              <a:custGeom>
                <a:avLst/>
                <a:gdLst>
                  <a:gd name="connsiteX0" fmla="*/ 702285 w 702285"/>
                  <a:gd name="connsiteY0" fmla="*/ 0 h 412889"/>
                  <a:gd name="connsiteX1" fmla="*/ 289395 w 702285"/>
                  <a:gd name="connsiteY1" fmla="*/ 412890 h 412889"/>
                  <a:gd name="connsiteX2" fmla="*/ 0 w 702285"/>
                  <a:gd name="connsiteY2" fmla="*/ 412890 h 412889"/>
                </a:gdLst>
                <a:ahLst/>
                <a:cxnLst/>
                <a:rect l="l" t="t" r="r" b="b"/>
                <a:pathLst>
                  <a:path w="702285" h="412889">
                    <a:moveTo>
                      <a:pt x="702285" y="0"/>
                    </a:moveTo>
                    <a:lnTo>
                      <a:pt x="289395" y="412890"/>
                    </a:lnTo>
                    <a:lnTo>
                      <a:pt x="0"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2" name="标题 1"/>
              <p:cNvSpPr txBox="1"/>
              <p:nvPr/>
            </p:nvSpPr>
            <p:spPr>
              <a:xfrm>
                <a:off x="10297564" y="5053937"/>
                <a:ext cx="60705" cy="60768"/>
              </a:xfrm>
              <a:custGeom>
                <a:avLst/>
                <a:gdLst>
                  <a:gd name="connsiteX0" fmla="*/ 6899 w 47313"/>
                  <a:gd name="connsiteY0" fmla="*/ 40415 h 47362"/>
                  <a:gd name="connsiteX1" fmla="*/ 40366 w 47313"/>
                  <a:gd name="connsiteY1" fmla="*/ 40415 h 47362"/>
                  <a:gd name="connsiteX2" fmla="*/ 40366 w 47313"/>
                  <a:gd name="connsiteY2" fmla="*/ 6948 h 47362"/>
                  <a:gd name="connsiteX3" fmla="*/ 6899 w 47313"/>
                  <a:gd name="connsiteY3" fmla="*/ 6948 h 47362"/>
                  <a:gd name="connsiteX4" fmla="*/ 6899 w 47313"/>
                  <a:gd name="connsiteY4" fmla="*/ 40415 h 47362"/>
                </a:gdLst>
                <a:ahLst/>
                <a:cxnLst/>
                <a:rect l="l" t="t" r="r" b="b"/>
                <a:pathLst>
                  <a:path w="47313" h="47362">
                    <a:moveTo>
                      <a:pt x="6899" y="40415"/>
                    </a:moveTo>
                    <a:cubicBezTo>
                      <a:pt x="16162" y="49678"/>
                      <a:pt x="31102" y="49678"/>
                      <a:pt x="40366" y="40415"/>
                    </a:cubicBezTo>
                    <a:cubicBezTo>
                      <a:pt x="49629" y="31151"/>
                      <a:pt x="49629" y="16211"/>
                      <a:pt x="40366" y="6948"/>
                    </a:cubicBezTo>
                    <a:cubicBezTo>
                      <a:pt x="31102" y="-2316"/>
                      <a:pt x="16162" y="-2316"/>
                      <a:pt x="6899" y="6948"/>
                    </a:cubicBezTo>
                    <a:cubicBezTo>
                      <a:pt x="-2300" y="16211"/>
                      <a:pt x="-2300" y="31216"/>
                      <a:pt x="6899"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3" name="标题 1"/>
              <p:cNvSpPr txBox="1"/>
              <p:nvPr/>
            </p:nvSpPr>
            <p:spPr>
              <a:xfrm>
                <a:off x="11250379" y="4502499"/>
                <a:ext cx="60768" cy="60768"/>
              </a:xfrm>
              <a:custGeom>
                <a:avLst/>
                <a:gdLst>
                  <a:gd name="connsiteX0" fmla="*/ 6948 w 47362"/>
                  <a:gd name="connsiteY0" fmla="*/ 40415 h 47362"/>
                  <a:gd name="connsiteX1" fmla="*/ 40415 w 47362"/>
                  <a:gd name="connsiteY1" fmla="*/ 40415 h 47362"/>
                  <a:gd name="connsiteX2" fmla="*/ 40415 w 47362"/>
                  <a:gd name="connsiteY2" fmla="*/ 6948 h 47362"/>
                  <a:gd name="connsiteX3" fmla="*/ 6948 w 47362"/>
                  <a:gd name="connsiteY3" fmla="*/ 6948 h 47362"/>
                  <a:gd name="connsiteX4" fmla="*/ 6948 w 47362"/>
                  <a:gd name="connsiteY4" fmla="*/ 40415 h 47362"/>
                </a:gdLst>
                <a:ahLst/>
                <a:cxnLst/>
                <a:rect l="l" t="t" r="r" b="b"/>
                <a:pathLst>
                  <a:path w="47362" h="47362">
                    <a:moveTo>
                      <a:pt x="6948" y="40415"/>
                    </a:moveTo>
                    <a:cubicBezTo>
                      <a:pt x="16212" y="49678"/>
                      <a:pt x="31151" y="49678"/>
                      <a:pt x="40415" y="40415"/>
                    </a:cubicBezTo>
                    <a:cubicBezTo>
                      <a:pt x="49679" y="31151"/>
                      <a:pt x="49679" y="16211"/>
                      <a:pt x="40415" y="6948"/>
                    </a:cubicBezTo>
                    <a:cubicBezTo>
                      <a:pt x="31151" y="-2316"/>
                      <a:pt x="16212" y="-2316"/>
                      <a:pt x="6948" y="6948"/>
                    </a:cubicBezTo>
                    <a:cubicBezTo>
                      <a:pt x="-2316" y="16211"/>
                      <a:pt x="-2316" y="31216"/>
                      <a:pt x="6948"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grpSp>
          <p:nvGrpSpPr>
            <p:cNvPr id="34" name="Group 33"/>
            <p:cNvGrpSpPr/>
            <p:nvPr/>
          </p:nvGrpSpPr>
          <p:grpSpPr>
            <a:xfrm>
              <a:off x="9629967" y="5612405"/>
              <a:ext cx="1013562" cy="612206"/>
              <a:chOff x="9629967" y="5612405"/>
              <a:chExt cx="1013562" cy="612206"/>
            </a:xfrm>
          </p:grpSpPr>
          <p:sp>
            <p:nvSpPr>
              <p:cNvPr id="35" name="标题 1"/>
              <p:cNvSpPr txBox="1"/>
              <p:nvPr/>
            </p:nvSpPr>
            <p:spPr>
              <a:xfrm>
                <a:off x="9686592" y="5666269"/>
                <a:ext cx="901065" cy="529758"/>
              </a:xfrm>
              <a:custGeom>
                <a:avLst/>
                <a:gdLst>
                  <a:gd name="connsiteX0" fmla="*/ 0 w 702284"/>
                  <a:gd name="connsiteY0" fmla="*/ 0 h 412890"/>
                  <a:gd name="connsiteX1" fmla="*/ 412890 w 702284"/>
                  <a:gd name="connsiteY1" fmla="*/ 412890 h 412890"/>
                  <a:gd name="connsiteX2" fmla="*/ 702285 w 702284"/>
                  <a:gd name="connsiteY2" fmla="*/ 412890 h 412890"/>
                </a:gdLst>
                <a:ahLst/>
                <a:cxnLst/>
                <a:rect l="l" t="t" r="r" b="b"/>
                <a:pathLst>
                  <a:path w="702284" h="412890">
                    <a:moveTo>
                      <a:pt x="0" y="0"/>
                    </a:moveTo>
                    <a:lnTo>
                      <a:pt x="412890" y="412890"/>
                    </a:lnTo>
                    <a:lnTo>
                      <a:pt x="702285" y="41289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6" name="标题 1"/>
              <p:cNvSpPr txBox="1"/>
              <p:nvPr/>
            </p:nvSpPr>
            <p:spPr>
              <a:xfrm>
                <a:off x="10582761" y="6163843"/>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2" y="49678"/>
                      <a:pt x="6948" y="40415"/>
                    </a:cubicBezTo>
                    <a:cubicBezTo>
                      <a:pt x="-2316" y="31151"/>
                      <a:pt x="-2316" y="16211"/>
                      <a:pt x="6948" y="6948"/>
                    </a:cubicBezTo>
                    <a:cubicBezTo>
                      <a:pt x="16212" y="-2316"/>
                      <a:pt x="31151" y="-2316"/>
                      <a:pt x="40415" y="6948"/>
                    </a:cubicBezTo>
                    <a:cubicBezTo>
                      <a:pt x="49679" y="16147"/>
                      <a:pt x="49679"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9629967" y="5612405"/>
                <a:ext cx="60768" cy="60768"/>
              </a:xfrm>
              <a:custGeom>
                <a:avLst/>
                <a:gdLst>
                  <a:gd name="connsiteX0" fmla="*/ 40415 w 47362"/>
                  <a:gd name="connsiteY0" fmla="*/ 40415 h 47362"/>
                  <a:gd name="connsiteX1" fmla="*/ 6948 w 47362"/>
                  <a:gd name="connsiteY1" fmla="*/ 40415 h 47362"/>
                  <a:gd name="connsiteX2" fmla="*/ 6948 w 47362"/>
                  <a:gd name="connsiteY2" fmla="*/ 6948 h 47362"/>
                  <a:gd name="connsiteX3" fmla="*/ 40415 w 47362"/>
                  <a:gd name="connsiteY3" fmla="*/ 6948 h 47362"/>
                  <a:gd name="connsiteX4" fmla="*/ 40415 w 47362"/>
                  <a:gd name="connsiteY4" fmla="*/ 40415 h 47362"/>
                </a:gdLst>
                <a:ahLst/>
                <a:cxnLst/>
                <a:rect l="l" t="t" r="r" b="b"/>
                <a:pathLst>
                  <a:path w="47362" h="47362">
                    <a:moveTo>
                      <a:pt x="40415" y="40415"/>
                    </a:moveTo>
                    <a:cubicBezTo>
                      <a:pt x="31151" y="49678"/>
                      <a:pt x="16211" y="49678"/>
                      <a:pt x="6948" y="40415"/>
                    </a:cubicBezTo>
                    <a:cubicBezTo>
                      <a:pt x="-2316" y="31151"/>
                      <a:pt x="-2316" y="16211"/>
                      <a:pt x="6948" y="6948"/>
                    </a:cubicBezTo>
                    <a:cubicBezTo>
                      <a:pt x="16211" y="-2316"/>
                      <a:pt x="31151" y="-2316"/>
                      <a:pt x="40415" y="6948"/>
                    </a:cubicBezTo>
                    <a:cubicBezTo>
                      <a:pt x="49678" y="16147"/>
                      <a:pt x="49678" y="31151"/>
                      <a:pt x="40415" y="4041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38" name="标题 1"/>
            <p:cNvSpPr txBox="1"/>
            <p:nvPr/>
          </p:nvSpPr>
          <p:spPr>
            <a:xfrm>
              <a:off x="8775231" y="5030541"/>
              <a:ext cx="4701114" cy="342932"/>
            </a:xfrm>
            <a:custGeom>
              <a:avLst/>
              <a:gdLst>
                <a:gd name="connsiteX0" fmla="*/ 0 w 3664016"/>
                <a:gd name="connsiteY0" fmla="*/ 238314 h 267279"/>
                <a:gd name="connsiteX1" fmla="*/ 2073454 w 3664016"/>
                <a:gd name="connsiteY1" fmla="*/ 238314 h 267279"/>
                <a:gd name="connsiteX2" fmla="*/ 2311702 w 3664016"/>
                <a:gd name="connsiteY2" fmla="*/ 0 h 267279"/>
                <a:gd name="connsiteX3" fmla="*/ 3039364 w 3664016"/>
                <a:gd name="connsiteY3" fmla="*/ 0 h 267279"/>
                <a:gd name="connsiteX4" fmla="*/ 3306644 w 3664016"/>
                <a:gd name="connsiteY4" fmla="*/ 267280 h 267279"/>
                <a:gd name="connsiteX5" fmla="*/ 3664017 w 3664016"/>
                <a:gd name="connsiteY5" fmla="*/ 267280 h 267279"/>
              </a:gdLst>
              <a:ahLst/>
              <a:cxnLst/>
              <a:rect l="l" t="t" r="r" b="b"/>
              <a:pathLst>
                <a:path w="3664016" h="267279">
                  <a:moveTo>
                    <a:pt x="0" y="238314"/>
                  </a:moveTo>
                  <a:lnTo>
                    <a:pt x="2073454" y="238314"/>
                  </a:lnTo>
                  <a:lnTo>
                    <a:pt x="2311702" y="0"/>
                  </a:lnTo>
                  <a:lnTo>
                    <a:pt x="3039364" y="0"/>
                  </a:lnTo>
                  <a:lnTo>
                    <a:pt x="3306644" y="267280"/>
                  </a:lnTo>
                  <a:lnTo>
                    <a:pt x="3664017" y="267280"/>
                  </a:lnTo>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sp>
          <p:nvSpPr>
            <p:cNvPr id="39" name="标题 1"/>
            <p:cNvSpPr txBox="1"/>
            <p:nvPr/>
          </p:nvSpPr>
          <p:spPr>
            <a:xfrm>
              <a:off x="13472619" y="5337576"/>
              <a:ext cx="71377" cy="71347"/>
            </a:xfrm>
            <a:custGeom>
              <a:avLst/>
              <a:gdLst>
                <a:gd name="connsiteX0" fmla="*/ 47461 w 55631"/>
                <a:gd name="connsiteY0" fmla="*/ 47485 h 55607"/>
                <a:gd name="connsiteX1" fmla="*/ 8122 w 55631"/>
                <a:gd name="connsiteY1" fmla="*/ 47485 h 55607"/>
                <a:gd name="connsiteX2" fmla="*/ 8122 w 55631"/>
                <a:gd name="connsiteY2" fmla="*/ 8147 h 55607"/>
                <a:gd name="connsiteX3" fmla="*/ 47461 w 55631"/>
                <a:gd name="connsiteY3" fmla="*/ 8147 h 55607"/>
                <a:gd name="connsiteX4" fmla="*/ 47461 w 55631"/>
                <a:gd name="connsiteY4" fmla="*/ 47485 h 55607"/>
              </a:gdLst>
              <a:ahLst/>
              <a:cxnLst/>
              <a:rect l="l" t="t" r="r" b="b"/>
              <a:pathLst>
                <a:path w="55631" h="55607">
                  <a:moveTo>
                    <a:pt x="47461" y="47485"/>
                  </a:moveTo>
                  <a:cubicBezTo>
                    <a:pt x="36631" y="58315"/>
                    <a:pt x="19017" y="58315"/>
                    <a:pt x="8122" y="47485"/>
                  </a:cubicBezTo>
                  <a:cubicBezTo>
                    <a:pt x="-2707" y="36656"/>
                    <a:pt x="-2707" y="19042"/>
                    <a:pt x="8122" y="8147"/>
                  </a:cubicBezTo>
                  <a:cubicBezTo>
                    <a:pt x="18952" y="-2748"/>
                    <a:pt x="36566" y="-2683"/>
                    <a:pt x="47461" y="8147"/>
                  </a:cubicBezTo>
                  <a:cubicBezTo>
                    <a:pt x="58355" y="19042"/>
                    <a:pt x="58355" y="36590"/>
                    <a:pt x="47461" y="47485"/>
                  </a:cubicBezTo>
                  <a:close/>
                </a:path>
              </a:pathLst>
            </a:custGeom>
            <a:noFill/>
            <a:ln w="12700" cap="flat">
              <a:solidFill>
                <a:schemeClr val="accent1">
                  <a:lumMod val="10000"/>
                  <a:lumOff val="90000"/>
                  <a:alpha val="50000"/>
                </a:schemeClr>
              </a:solidFill>
              <a:miter/>
            </a:ln>
          </p:spPr>
          <p:txBody>
            <a:bodyPr vert="horz" wrap="square" lIns="91440" tIns="45720" rIns="91440" bIns="45720" rtlCol="0" anchor="ctr"/>
            <a:lstStyle/>
            <a:p>
              <a:pPr algn="l"/>
              <a:endParaRPr kumimoji="1" lang="zh-CN" altLang="en-US"/>
            </a:p>
          </p:txBody>
        </p:sp>
      </p:grpSp>
      <p:sp>
        <p:nvSpPr>
          <p:cNvPr id="40" name="标题 1"/>
          <p:cNvSpPr txBox="1"/>
          <p:nvPr/>
        </p:nvSpPr>
        <p:spPr>
          <a:xfrm>
            <a:off x="1141694" y="3665632"/>
            <a:ext cx="4415547" cy="1649652"/>
          </a:xfrm>
          <a:prstGeom prst="rect">
            <a:avLst/>
          </a:prstGeom>
          <a:noFill/>
          <a:ln cap="sq">
            <a:noFill/>
          </a:ln>
        </p:spPr>
        <p:txBody>
          <a:bodyPr vert="horz" wrap="square" lIns="0" tIns="0" rIns="0" bIns="0" rtlCol="0" anchor="t"/>
          <a:lstStyle/>
          <a:p>
            <a:pPr algn="l"/>
            <a:r>
              <a:rPr kumimoji="1" lang="en-US" altLang="zh-CN" sz="2800">
                <a:ln w="12700">
                  <a:noFill/>
                </a:ln>
                <a:solidFill>
                  <a:srgbClr val="FFFFFF">
                    <a:alpha val="100000"/>
                  </a:srgbClr>
                </a:solidFill>
                <a:latin typeface="poppins-bold"/>
                <a:ea typeface="poppins-bold"/>
                <a:cs typeface="poppins-bold"/>
              </a:rPr>
              <a:t>eDiscovery Lifecycle</a:t>
            </a:r>
            <a:endParaRPr kumimoji="1" lang="zh-CN" altLang="en-US"/>
          </a:p>
        </p:txBody>
      </p:sp>
      <p:sp>
        <p:nvSpPr>
          <p:cNvPr id="41" name="标题 1"/>
          <p:cNvSpPr txBox="1"/>
          <p:nvPr/>
        </p:nvSpPr>
        <p:spPr>
          <a:xfrm>
            <a:off x="1141694" y="1856240"/>
            <a:ext cx="1478383" cy="1336128"/>
          </a:xfrm>
          <a:prstGeom prst="rect">
            <a:avLst/>
          </a:prstGeom>
          <a:noFill/>
          <a:ln cap="sq">
            <a:noFill/>
          </a:ln>
        </p:spPr>
        <p:txBody>
          <a:bodyPr vert="horz" wrap="square" lIns="0" tIns="0" rIns="0" bIns="0" rtlCol="0" anchor="b"/>
          <a:lstStyle/>
          <a:p>
            <a:pPr algn="l"/>
            <a:r>
              <a:rPr kumimoji="1" lang="en-US" altLang="zh-CN" sz="7593">
                <a:ln w="12700">
                  <a:noFill/>
                </a:ln>
                <a:solidFill>
                  <a:srgbClr val="94ACFA">
                    <a:alpha val="100000"/>
                  </a:srgbClr>
                </a:solidFill>
                <a:latin typeface="poppins-bold"/>
                <a:ea typeface="poppins-bold"/>
                <a:cs typeface="poppins-bold"/>
              </a:rPr>
              <a:t> 02</a:t>
            </a:r>
            <a:endParaRPr kumimoji="1" lang="zh-CN" altLang="en-US"/>
          </a:p>
        </p:txBody>
      </p:sp>
      <p:sp>
        <p:nvSpPr>
          <p:cNvPr id="42" name="标题 1"/>
          <p:cNvSpPr txBox="1"/>
          <p:nvPr/>
        </p:nvSpPr>
        <p:spPr>
          <a:xfrm>
            <a:off x="7063575" y="1260532"/>
            <a:ext cx="3762578" cy="4293473"/>
          </a:xfrm>
          <a:prstGeom prst="rect">
            <a:avLst/>
          </a:prstGeom>
          <a:solidFill>
            <a:schemeClr val="accent1">
              <a:lumMod val="10000"/>
              <a:lumOff val="90000"/>
            </a:schemeClr>
          </a:solidFill>
          <a:ln w="12700" cap="sq">
            <a:solidFill>
              <a:schemeClr val="accent1">
                <a:lumMod val="25000"/>
                <a:lumOff val="75000"/>
              </a:schemeClr>
            </a:solidFill>
            <a:miter/>
          </a:ln>
        </p:spPr>
        <p:txBody>
          <a:bodyPr vert="horz" wrap="square" lIns="91440" tIns="45720" rIns="91440" bIns="45720" rtlCol="0" anchor="ctr"/>
          <a:lstStyle/>
          <a:p>
            <a:pPr algn="ctr"/>
            <a:endParaRPr kumimoji="1" lang="zh-CN" altLang="en-US"/>
          </a:p>
        </p:txBody>
      </p:sp>
      <p:pic>
        <p:nvPicPr>
          <p:cNvPr id="43" name="Picture 42"/>
          <p:cNvPicPr>
            <a:picLocks noChangeAspect="1"/>
          </p:cNvPicPr>
          <p:nvPr/>
        </p:nvPicPr>
        <p:blipFill>
          <a:blip r:embed="rId3">
            <a:alphaModFix/>
          </a:blip>
          <a:srcRect l="24174" t="7638" r="3176" b="9479"/>
          <a:stretch>
            <a:fillRect/>
          </a:stretch>
        </p:blipFill>
        <p:spPr>
          <a:xfrm>
            <a:off x="7069015" y="1273097"/>
            <a:ext cx="3741096" cy="4268020"/>
          </a:xfrm>
          <a:custGeom>
            <a:avLst/>
            <a:gdLst>
              <a:gd name="connsiteX0" fmla="*/ 0 w 4730153"/>
              <a:gd name="connsiteY0" fmla="*/ 0 h 4299243"/>
              <a:gd name="connsiteX1" fmla="*/ 4730153 w 4730153"/>
              <a:gd name="connsiteY1" fmla="*/ 0 h 4299243"/>
              <a:gd name="connsiteX2" fmla="*/ 4730153 w 4730153"/>
              <a:gd name="connsiteY2" fmla="*/ 4299243 h 4299243"/>
              <a:gd name="connsiteX3" fmla="*/ 0 w 4730153"/>
              <a:gd name="connsiteY3" fmla="*/ 4299243 h 4299243"/>
            </a:gdLst>
            <a:ahLst/>
            <a:cxnLst/>
            <a:rect l="l" t="t" r="r" b="b"/>
            <a:pathLst>
              <a:path w="4730153" h="4299243">
                <a:moveTo>
                  <a:pt x="0" y="0"/>
                </a:moveTo>
                <a:lnTo>
                  <a:pt x="4730153" y="0"/>
                </a:lnTo>
                <a:lnTo>
                  <a:pt x="4730153" y="4299243"/>
                </a:lnTo>
                <a:lnTo>
                  <a:pt x="0" y="4299243"/>
                </a:lnTo>
                <a:close/>
              </a:path>
            </a:pathLst>
          </a:cu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4413955" y="1805435"/>
            <a:ext cx="540000" cy="540000"/>
          </a:xfrm>
          <a:prstGeom prst="roundRect">
            <a:avLst>
              <a:gd name="adj" fmla="val 50000"/>
            </a:avLst>
          </a:prstGeom>
          <a:solidFill>
            <a:schemeClr val="accent2"/>
          </a:solidFill>
          <a:ln w="12700" cap="sq">
            <a:noFill/>
          </a:ln>
        </p:spPr>
        <p:txBody>
          <a:bodyPr vert="horz" wrap="none" lIns="91440" tIns="45720" rIns="91440" bIns="45720" rtlCol="0" anchor="ctr"/>
          <a:lstStyle/>
          <a:p>
            <a:pPr algn="ctr"/>
            <a:endParaRPr kumimoji="1" lang="zh-CN" altLang="en-US"/>
          </a:p>
        </p:txBody>
      </p:sp>
      <p:sp>
        <p:nvSpPr>
          <p:cNvPr id="4" name="标题 1"/>
          <p:cNvSpPr txBox="1"/>
          <p:nvPr/>
        </p:nvSpPr>
        <p:spPr>
          <a:xfrm>
            <a:off x="1115060" y="1805435"/>
            <a:ext cx="540000" cy="540000"/>
          </a:xfrm>
          <a:prstGeom prst="roundRect">
            <a:avLst>
              <a:gd name="adj" fmla="val 50000"/>
            </a:avLst>
          </a:prstGeom>
          <a:solidFill>
            <a:schemeClr val="accent1"/>
          </a:solidFill>
          <a:ln w="12700" cap="sq">
            <a:noFill/>
          </a:ln>
        </p:spPr>
        <p:txBody>
          <a:bodyPr vert="horz" wrap="none" lIns="91440" tIns="45720" rIns="91440" bIns="45720" rtlCol="0" anchor="ctr"/>
          <a:lstStyle/>
          <a:p>
            <a:pPr algn="ctr"/>
            <a:endParaRPr kumimoji="1" lang="zh-CN" altLang="en-US"/>
          </a:p>
        </p:txBody>
      </p:sp>
      <p:sp>
        <p:nvSpPr>
          <p:cNvPr id="5" name="标题 1"/>
          <p:cNvSpPr txBox="1"/>
          <p:nvPr/>
        </p:nvSpPr>
        <p:spPr>
          <a:xfrm>
            <a:off x="7664451" y="1340359"/>
            <a:ext cx="3463289" cy="4831842"/>
          </a:xfrm>
          <a:prstGeom prst="roundRect">
            <a:avLst>
              <a:gd name="adj" fmla="val 7172"/>
            </a:avLst>
          </a:prstGeom>
          <a:blipFill>
            <a:blip r:embed="rId2"/>
            <a:srcRect/>
            <a:tile tx="0" ty="0" sx="100000" sy="100000" algn="ctr"/>
          </a:blipFill>
          <a:ln w="12700" cap="flat">
            <a:noFill/>
            <a:miter/>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1162668"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340287"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1517906" y="5592230"/>
            <a:ext cx="70212" cy="70212"/>
          </a:xfrm>
          <a:prstGeom prst="ellipse">
            <a:avLst/>
          </a:prstGeom>
          <a:solidFill>
            <a:schemeClr val="tx1">
              <a:lumMod val="75000"/>
              <a:lumOff val="25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4337754" y="2460301"/>
            <a:ext cx="2990146" cy="549599"/>
          </a:xfrm>
          <a:prstGeom prst="rect">
            <a:avLst/>
          </a:prstGeom>
          <a:noFill/>
          <a:ln w="12700" cap="sq">
            <a:noFill/>
            <a:miter/>
          </a:ln>
        </p:spPr>
        <p:txBody>
          <a:bodyPr vert="horz" wrap="square" lIns="91440" tIns="45720" rIns="91440" bIns="45720" rtlCol="0" anchor="ctr"/>
          <a:lstStyle/>
          <a:p>
            <a:pPr algn="l"/>
            <a:r>
              <a:rPr kumimoji="1" lang="en-US" altLang="zh-CN" sz="1600">
                <a:ln w="12700">
                  <a:noFill/>
                </a:ln>
                <a:solidFill>
                  <a:srgbClr val="404040">
                    <a:alpha val="100000"/>
                  </a:srgbClr>
                </a:solidFill>
                <a:latin typeface="poppins-bold"/>
                <a:ea typeface="poppins-bold"/>
                <a:cs typeface="poppins-bold"/>
              </a:rPr>
              <a:t>Data Gathering</a:t>
            </a:r>
            <a:endParaRPr kumimoji="1" lang="zh-CN" altLang="en-US"/>
          </a:p>
        </p:txBody>
      </p:sp>
      <p:sp>
        <p:nvSpPr>
          <p:cNvPr id="10" name="标题 1"/>
          <p:cNvSpPr txBox="1"/>
          <p:nvPr/>
        </p:nvSpPr>
        <p:spPr>
          <a:xfrm>
            <a:off x="4337754" y="3029333"/>
            <a:ext cx="2990146" cy="2304667"/>
          </a:xfrm>
          <a:prstGeom prst="rect">
            <a:avLst/>
          </a:prstGeom>
          <a:noFill/>
          <a:ln w="12700" cap="sq">
            <a:noFill/>
            <a:miter/>
          </a:ln>
        </p:spPr>
        <p:txBody>
          <a:bodyPr vert="horz" wrap="square" lIns="91440" tIns="45720" rIns="91440" bIns="45720" rtlCol="0" anchor="t"/>
          <a:lstStyle/>
          <a:p>
            <a:pPr algn="l"/>
            <a:r>
              <a:rPr kumimoji="1" lang="en-US" altLang="zh-CN" sz="1400">
                <a:ln w="12700">
                  <a:noFill/>
                </a:ln>
                <a:solidFill>
                  <a:srgbClr val="404040">
                    <a:alpha val="100000"/>
                  </a:srgbClr>
                </a:solidFill>
                <a:latin typeface="Poppins"/>
                <a:ea typeface="Poppins"/>
                <a:cs typeface="Poppins"/>
              </a:rPr>
              <a:t>Systematic collection of data relevant to the case, typically from multiple sources.</a:t>
            </a:r>
            <a:endParaRPr kumimoji="1" lang="zh-CN" altLang="en-US"/>
          </a:p>
        </p:txBody>
      </p:sp>
      <p:sp>
        <p:nvSpPr>
          <p:cNvPr id="11" name="标题 1"/>
          <p:cNvSpPr txBox="1"/>
          <p:nvPr/>
        </p:nvSpPr>
        <p:spPr>
          <a:xfrm>
            <a:off x="1038859" y="2473001"/>
            <a:ext cx="2987041" cy="536899"/>
          </a:xfrm>
          <a:prstGeom prst="rect">
            <a:avLst/>
          </a:prstGeom>
          <a:noFill/>
          <a:ln w="12700" cap="sq">
            <a:noFill/>
            <a:miter/>
          </a:ln>
        </p:spPr>
        <p:txBody>
          <a:bodyPr vert="horz" wrap="square" lIns="91440" tIns="45720" rIns="91440" bIns="45720" rtlCol="0" anchor="ctr"/>
          <a:lstStyle/>
          <a:p>
            <a:pPr algn="l"/>
            <a:r>
              <a:rPr kumimoji="1" lang="en-US" altLang="zh-CN" sz="1600">
                <a:ln w="12700">
                  <a:noFill/>
                </a:ln>
                <a:solidFill>
                  <a:srgbClr val="404040">
                    <a:alpha val="100000"/>
                  </a:srgbClr>
                </a:solidFill>
                <a:latin typeface="poppins-bold"/>
                <a:ea typeface="poppins-bold"/>
                <a:cs typeface="poppins-bold"/>
              </a:rPr>
              <a:t>Initiation</a:t>
            </a:r>
            <a:endParaRPr kumimoji="1" lang="zh-CN" altLang="en-US"/>
          </a:p>
        </p:txBody>
      </p:sp>
      <p:sp>
        <p:nvSpPr>
          <p:cNvPr id="12" name="标题 1"/>
          <p:cNvSpPr txBox="1"/>
          <p:nvPr/>
        </p:nvSpPr>
        <p:spPr>
          <a:xfrm>
            <a:off x="1038859" y="3029334"/>
            <a:ext cx="2987041" cy="2303600"/>
          </a:xfrm>
          <a:prstGeom prst="rect">
            <a:avLst/>
          </a:prstGeom>
          <a:noFill/>
          <a:ln w="12700" cap="sq">
            <a:noFill/>
            <a:miter/>
          </a:ln>
        </p:spPr>
        <p:txBody>
          <a:bodyPr vert="horz" wrap="square" lIns="91440" tIns="45720" rIns="91440" bIns="45720" rtlCol="0" anchor="t"/>
          <a:lstStyle/>
          <a:p>
            <a:pPr algn="l"/>
            <a:r>
              <a:rPr kumimoji="1" lang="en-US" altLang="zh-CN" sz="1400">
                <a:ln w="12700">
                  <a:noFill/>
                </a:ln>
                <a:solidFill>
                  <a:srgbClr val="404040">
                    <a:alpha val="100000"/>
                  </a:srgbClr>
                </a:solidFill>
                <a:latin typeface="Poppins"/>
                <a:ea typeface="Poppins"/>
                <a:cs typeface="Poppins"/>
              </a:rPr>
              <a:t>The beginning phase involving the identification of a legal case or investigation.</a:t>
            </a:r>
            <a:endParaRPr kumimoji="1" lang="zh-CN" altLang="en-US"/>
          </a:p>
        </p:txBody>
      </p:sp>
      <p:sp>
        <p:nvSpPr>
          <p:cNvPr id="13" name="标题 1"/>
          <p:cNvSpPr txBox="1"/>
          <p:nvPr/>
        </p:nvSpPr>
        <p:spPr>
          <a:xfrm>
            <a:off x="984954" y="1926901"/>
            <a:ext cx="780346" cy="282899"/>
          </a:xfrm>
          <a:prstGeom prst="rect">
            <a:avLst/>
          </a:prstGeom>
          <a:noFill/>
          <a:ln w="12700" cap="sq">
            <a:noFill/>
            <a:miter/>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01</a:t>
            </a:r>
            <a:endParaRPr kumimoji="1" lang="zh-CN" altLang="en-US"/>
          </a:p>
        </p:txBody>
      </p:sp>
      <p:sp>
        <p:nvSpPr>
          <p:cNvPr id="14" name="标题 1"/>
          <p:cNvSpPr txBox="1"/>
          <p:nvPr/>
        </p:nvSpPr>
        <p:spPr>
          <a:xfrm>
            <a:off x="4299654" y="1926901"/>
            <a:ext cx="780346" cy="282899"/>
          </a:xfrm>
          <a:prstGeom prst="rect">
            <a:avLst/>
          </a:prstGeom>
          <a:noFill/>
          <a:ln w="12700" cap="sq">
            <a:noFill/>
            <a:miter/>
          </a:ln>
        </p:spPr>
        <p:txBody>
          <a:bodyPr vert="horz" wrap="square" lIns="91440" tIns="45720" rIns="91440" bIns="45720" rtlCol="0" anchor="ctr"/>
          <a:lstStyle/>
          <a:p>
            <a:pPr algn="ctr"/>
            <a:r>
              <a:rPr kumimoji="1" lang="en-US" altLang="zh-CN" sz="1600">
                <a:ln w="12700">
                  <a:noFill/>
                </a:ln>
                <a:solidFill>
                  <a:srgbClr val="FFFFFF">
                    <a:alpha val="100000"/>
                  </a:srgbClr>
                </a:solidFill>
                <a:latin typeface="poppins-bold"/>
                <a:ea typeface="poppins-bold"/>
                <a:cs typeface="poppins-bold"/>
              </a:rPr>
              <a:t>02</a:t>
            </a:r>
            <a:endParaRPr kumimoji="1" lang="zh-CN" altLang="en-US"/>
          </a:p>
        </p:txBody>
      </p:sp>
      <p:sp>
        <p:nvSpPr>
          <p:cNvPr id="15"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Lifecycle Stages</a:t>
            </a:r>
            <a:endParaRPr kumimoji="1" lang="zh-CN" altLang="en-US"/>
          </a:p>
        </p:txBody>
      </p:sp>
      <p:cxnSp>
        <p:nvCxnSpPr>
          <p:cNvPr id="16"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bg1"/>
            </a:gs>
          </a:gsLst>
          <a:lin ang="3600000" scaled="0"/>
        </a:gradFill>
        <a:effectLst/>
      </p:bgPr>
    </p:bg>
    <p:spTree>
      <p:nvGrpSpPr>
        <p:cNvPr id="1" name=""/>
        <p:cNvGrpSpPr/>
        <p:nvPr/>
      </p:nvGrpSpPr>
      <p:grpSpPr>
        <a:xfrm>
          <a:off x="0" y="0"/>
          <a:ext cx="0" cy="0"/>
          <a:chOff x="0" y="0"/>
          <a:chExt cx="0" cy="0"/>
        </a:xfrm>
      </p:grpSpPr>
      <p:sp>
        <p:nvSpPr>
          <p:cNvPr id="2" name="标题 1"/>
          <p:cNvSpPr txBox="1"/>
          <p:nvPr/>
        </p:nvSpPr>
        <p:spPr>
          <a:xfrm flipH="1">
            <a:off x="0" y="0"/>
            <a:ext cx="12192000" cy="6858000"/>
          </a:xfrm>
          <a:prstGeom prst="rect">
            <a:avLst/>
          </a:prstGeom>
          <a:gradFill>
            <a:gsLst>
              <a:gs pos="0">
                <a:schemeClr val="accent3">
                  <a:lumMod val="20000"/>
                  <a:lumOff val="80000"/>
                </a:schemeClr>
              </a:gs>
              <a:gs pos="100000">
                <a:schemeClr val="bg1"/>
              </a:gs>
            </a:gsLst>
            <a:lin ang="3600000" scaled="0"/>
          </a:gradFill>
          <a:ln w="12700" cap="sq">
            <a:no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023056" y="4448788"/>
            <a:ext cx="288000" cy="36000"/>
          </a:xfrm>
          <a:prstGeom prst="roundRect">
            <a:avLst>
              <a:gd name="adj" fmla="val 50000"/>
            </a:avLst>
          </a:prstGeom>
          <a:solidFill>
            <a:schemeClr val="accent1"/>
          </a:solidFill>
          <a:ln cap="sq">
            <a:noFill/>
          </a:ln>
          <a:effectLst/>
        </p:spPr>
        <p:txBody>
          <a:bodyPr vert="horz" wrap="square" lIns="91440" tIns="45720" rIns="91440" bIns="45720" rtlCol="0" anchor="ctr"/>
          <a:lstStyle/>
          <a:p>
            <a:pPr algn="ctr"/>
            <a:endParaRPr kumimoji="1" lang="zh-CN" altLang="en-US"/>
          </a:p>
        </p:txBody>
      </p:sp>
      <p:sp>
        <p:nvSpPr>
          <p:cNvPr id="4" name="标题 1"/>
          <p:cNvSpPr txBox="1"/>
          <p:nvPr/>
        </p:nvSpPr>
        <p:spPr>
          <a:xfrm>
            <a:off x="6595435" y="3807382"/>
            <a:ext cx="3094665" cy="569038"/>
          </a:xfrm>
          <a:prstGeom prst="rect">
            <a:avLst/>
          </a:prstGeom>
          <a:noFill/>
          <a:ln cap="sq">
            <a:noFill/>
          </a:ln>
          <a:effectLst/>
        </p:spPr>
        <p:txBody>
          <a:bodyPr vert="horz" wrap="square" lIns="64008" tIns="32004" rIns="64008" bIns="32004" rtlCol="0" anchor="b"/>
          <a:lstStyle/>
          <a:p>
            <a:pPr algn="ctr"/>
            <a:r>
              <a:rPr kumimoji="1" lang="en-US" altLang="zh-CN" sz="1600">
                <a:ln w="12700">
                  <a:noFill/>
                </a:ln>
                <a:solidFill>
                  <a:srgbClr val="404040">
                    <a:alpha val="100000"/>
                  </a:srgbClr>
                </a:solidFill>
                <a:latin typeface="poppins-bold"/>
                <a:ea typeface="poppins-bold"/>
                <a:cs typeface="poppins-bold"/>
              </a:rPr>
              <a:t>Review</a:t>
            </a:r>
            <a:endParaRPr kumimoji="1" lang="zh-CN" altLang="en-US"/>
          </a:p>
        </p:txBody>
      </p:sp>
      <p:sp>
        <p:nvSpPr>
          <p:cNvPr id="5" name="标题 1"/>
          <p:cNvSpPr txBox="1"/>
          <p:nvPr/>
        </p:nvSpPr>
        <p:spPr>
          <a:xfrm>
            <a:off x="3430101" y="4448788"/>
            <a:ext cx="288000" cy="36000"/>
          </a:xfrm>
          <a:prstGeom prst="roundRect">
            <a:avLst>
              <a:gd name="adj" fmla="val 50000"/>
            </a:avLst>
          </a:prstGeom>
          <a:solidFill>
            <a:schemeClr val="accent1"/>
          </a:solidFill>
          <a:ln cap="sq">
            <a:noFill/>
          </a:ln>
          <a:effectLst/>
        </p:spPr>
        <p:txBody>
          <a:bodyPr vert="horz" wrap="square" lIns="91440" tIns="45720" rIns="91440" bIns="45720" rtlCol="0" anchor="ctr"/>
          <a:lstStyle/>
          <a:p>
            <a:pPr algn="ctr"/>
            <a:endParaRPr kumimoji="1" lang="zh-CN" altLang="en-US"/>
          </a:p>
        </p:txBody>
      </p:sp>
      <p:sp>
        <p:nvSpPr>
          <p:cNvPr id="6" name="标题 1"/>
          <p:cNvSpPr txBox="1"/>
          <p:nvPr/>
        </p:nvSpPr>
        <p:spPr>
          <a:xfrm>
            <a:off x="2008354" y="3807382"/>
            <a:ext cx="3097046" cy="569038"/>
          </a:xfrm>
          <a:prstGeom prst="rect">
            <a:avLst/>
          </a:prstGeom>
          <a:noFill/>
          <a:ln cap="sq">
            <a:noFill/>
          </a:ln>
          <a:effectLst/>
        </p:spPr>
        <p:txBody>
          <a:bodyPr vert="horz" wrap="square" lIns="64008" tIns="32004" rIns="64008" bIns="32004" rtlCol="0" anchor="b"/>
          <a:lstStyle/>
          <a:p>
            <a:pPr algn="ctr"/>
            <a:r>
              <a:rPr kumimoji="1" lang="en-US" altLang="zh-CN" sz="1600">
                <a:ln w="12700">
                  <a:noFill/>
                </a:ln>
                <a:solidFill>
                  <a:srgbClr val="404040">
                    <a:alpha val="100000"/>
                  </a:srgbClr>
                </a:solidFill>
                <a:latin typeface="poppins-bold"/>
                <a:ea typeface="poppins-bold"/>
                <a:cs typeface="poppins-bold"/>
              </a:rPr>
              <a:t>Processing</a:t>
            </a:r>
            <a:endParaRPr kumimoji="1" lang="zh-CN" altLang="en-US"/>
          </a:p>
        </p:txBody>
      </p:sp>
      <p:sp>
        <p:nvSpPr>
          <p:cNvPr id="7" name="标题 1"/>
          <p:cNvSpPr txBox="1"/>
          <p:nvPr/>
        </p:nvSpPr>
        <p:spPr>
          <a:xfrm>
            <a:off x="2008354" y="4582733"/>
            <a:ext cx="3097046" cy="1716467"/>
          </a:xfrm>
          <a:prstGeom prst="rect">
            <a:avLst/>
          </a:prstGeom>
          <a:noFill/>
          <a:ln>
            <a:noFill/>
          </a:ln>
        </p:spPr>
        <p:txBody>
          <a:bodyPr vert="horz" wrap="square" lIns="91440" tIns="45720" rIns="91440" bIns="45720" rtlCol="0" anchor="t"/>
          <a:lstStyle/>
          <a:p>
            <a:pPr algn="ctr"/>
            <a:r>
              <a:rPr kumimoji="1" lang="en-US" altLang="zh-CN" sz="1400">
                <a:ln w="12700">
                  <a:noFill/>
                </a:ln>
                <a:solidFill>
                  <a:srgbClr val="000000">
                    <a:alpha val="100000"/>
                  </a:srgbClr>
                </a:solidFill>
                <a:latin typeface="Poppins"/>
                <a:ea typeface="Poppins"/>
                <a:cs typeface="Poppins"/>
              </a:rPr>
              <a:t>Data is processed to filter out irrelevant information and convert it into a reviewable format.</a:t>
            </a:r>
            <a:endParaRPr kumimoji="1" lang="zh-CN" altLang="en-US"/>
          </a:p>
        </p:txBody>
      </p:sp>
      <p:sp>
        <p:nvSpPr>
          <p:cNvPr id="8" name="标题 1"/>
          <p:cNvSpPr txBox="1"/>
          <p:nvPr/>
        </p:nvSpPr>
        <p:spPr>
          <a:xfrm>
            <a:off x="6595435" y="4582733"/>
            <a:ext cx="3097046" cy="1716467"/>
          </a:xfrm>
          <a:prstGeom prst="rect">
            <a:avLst/>
          </a:prstGeom>
          <a:noFill/>
          <a:ln>
            <a:noFill/>
          </a:ln>
        </p:spPr>
        <p:txBody>
          <a:bodyPr vert="horz" wrap="square" lIns="91440" tIns="45720" rIns="91440" bIns="45720" rtlCol="0" anchor="t"/>
          <a:lstStyle/>
          <a:p>
            <a:pPr algn="ctr"/>
            <a:r>
              <a:rPr kumimoji="1" lang="en-US" altLang="zh-CN" sz="1400">
                <a:ln w="12700">
                  <a:noFill/>
                </a:ln>
                <a:solidFill>
                  <a:srgbClr val="000000">
                    <a:alpha val="100000"/>
                  </a:srgbClr>
                </a:solidFill>
                <a:latin typeface="Poppins"/>
                <a:ea typeface="Poppins"/>
                <a:cs typeface="Poppins"/>
              </a:rPr>
              <a:t>Legal teams review the data to identify information pertinent to the case.</a:t>
            </a:r>
            <a:endParaRPr kumimoji="1" lang="zh-CN" altLang="en-US"/>
          </a:p>
        </p:txBody>
      </p:sp>
      <p:sp>
        <p:nvSpPr>
          <p:cNvPr id="9" name="标题 1"/>
          <p:cNvSpPr txBox="1"/>
          <p:nvPr/>
        </p:nvSpPr>
        <p:spPr>
          <a:xfrm>
            <a:off x="2514487" y="1517785"/>
            <a:ext cx="2291728" cy="2293154"/>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chemeClr val="accent1">
                  <a:alpha val="100000"/>
                </a:schemeClr>
              </a:gs>
              <a:gs pos="100000">
                <a:schemeClr val="accent3">
                  <a:alpha val="100000"/>
                </a:schemeClr>
              </a:gs>
            </a:gsLst>
            <a:lin ang="13500000" scaled="0"/>
          </a:gradFill>
          <a:ln cap="sq">
            <a:noFill/>
          </a:ln>
          <a:effectLst>
            <a:outerShdw blurRad="330200" dist="241300" dir="10800000" sx="95000" sy="95000" algn="r" rotWithShape="0">
              <a:schemeClr val="accent1">
                <a:lumMod val="50000"/>
                <a:alpha val="32000"/>
              </a:schemeClr>
            </a:outerShdw>
          </a:effectLst>
        </p:spPr>
        <p:txBody>
          <a:bodyPr vert="horz" wrap="square" lIns="91440" tIns="45720" rIns="91440" bIns="45720" rtlCol="0" anchor="ctr"/>
          <a:lstStyle/>
          <a:p>
            <a:pPr algn="ctr"/>
            <a:r>
              <a:rPr kumimoji="1" lang="en-US" altLang="zh-CN" sz="5400">
                <a:ln w="12700">
                  <a:noFill/>
                </a:ln>
                <a:solidFill>
                  <a:srgbClr val="FFFFFF">
                    <a:alpha val="100000"/>
                  </a:srgbClr>
                </a:solidFill>
                <a:latin typeface="poppins-bold"/>
                <a:ea typeface="poppins-bold"/>
                <a:cs typeface="poppins-bold"/>
              </a:rPr>
              <a:t>01</a:t>
            </a:r>
            <a:endParaRPr kumimoji="1" lang="zh-CN" altLang="en-US"/>
          </a:p>
        </p:txBody>
      </p:sp>
      <p:sp>
        <p:nvSpPr>
          <p:cNvPr id="10" name="标题 1"/>
          <p:cNvSpPr txBox="1"/>
          <p:nvPr/>
        </p:nvSpPr>
        <p:spPr>
          <a:xfrm>
            <a:off x="4361052" y="2083367"/>
            <a:ext cx="741758" cy="741758"/>
          </a:xfrm>
          <a:prstGeom prst="ellipse">
            <a:avLst/>
          </a:prstGeom>
          <a:solidFill>
            <a:schemeClr val="bg1">
              <a:lumMod val="95000"/>
              <a:alpha val="70000"/>
            </a:schemeClr>
          </a:solidFill>
          <a:ln w="19050" cap="sq">
            <a:solidFill>
              <a:schemeClr val="bg1"/>
            </a:solidFill>
            <a:miter/>
          </a:ln>
          <a:effectLst>
            <a:outerShdw blurRad="787400" sx="98000" sy="98000" algn="ctr" rotWithShape="0">
              <a:schemeClr val="tx1">
                <a:alpha val="15000"/>
              </a:schemeClr>
            </a:outerShdw>
          </a:effectLst>
        </p:spPr>
        <p:txBody>
          <a:bodyPr vert="horz" wrap="square" lIns="91440" tIns="45720" rIns="91440" bIns="45720" rtlCol="0" anchor="ctr"/>
          <a:lstStyle/>
          <a:p>
            <a:pPr algn="ctr"/>
            <a:endParaRPr kumimoji="1" lang="zh-CN" altLang="en-US"/>
          </a:p>
        </p:txBody>
      </p:sp>
      <p:sp>
        <p:nvSpPr>
          <p:cNvPr id="11" name="标题 1"/>
          <p:cNvSpPr txBox="1"/>
          <p:nvPr/>
        </p:nvSpPr>
        <p:spPr>
          <a:xfrm rot="338553">
            <a:off x="4339334" y="2097733"/>
            <a:ext cx="558993" cy="772904"/>
          </a:xfrm>
          <a:custGeom>
            <a:avLst/>
            <a:gdLst>
              <a:gd name="connsiteX0" fmla="*/ 106913 w 404361"/>
              <a:gd name="connsiteY0" fmla="*/ 0 h 631051"/>
              <a:gd name="connsiteX1" fmla="*/ 113439 w 404361"/>
              <a:gd name="connsiteY1" fmla="*/ 6498 h 631051"/>
              <a:gd name="connsiteX2" fmla="*/ 281954 w 404361"/>
              <a:gd name="connsiteY2" fmla="*/ 174288 h 631051"/>
              <a:gd name="connsiteX3" fmla="*/ 373759 w 404361"/>
              <a:gd name="connsiteY3" fmla="*/ 627857 h 631051"/>
              <a:gd name="connsiteX4" fmla="*/ 372148 w 404361"/>
              <a:gd name="connsiteY4" fmla="*/ 630923 h 631051"/>
              <a:gd name="connsiteX5" fmla="*/ 370879 w 404361"/>
              <a:gd name="connsiteY5" fmla="*/ 631051 h 631051"/>
              <a:gd name="connsiteX6" fmla="*/ 0 w 404361"/>
              <a:gd name="connsiteY6" fmla="*/ 260172 h 631051"/>
              <a:gd name="connsiteX7" fmla="*/ 63340 w 404361"/>
              <a:gd name="connsiteY7" fmla="*/ 52810 h 631051"/>
            </a:gdLst>
            <a:ahLst/>
            <a:cxnLst/>
            <a:rect l="l" t="t" r="r" b="b"/>
            <a:pathLst>
              <a:path w="404361" h="631051">
                <a:moveTo>
                  <a:pt x="106913" y="0"/>
                </a:moveTo>
                <a:lnTo>
                  <a:pt x="113439" y="6498"/>
                </a:lnTo>
                <a:cubicBezTo>
                  <a:pt x="281954" y="174288"/>
                  <a:pt x="281954" y="174288"/>
                  <a:pt x="281954" y="174288"/>
                </a:cubicBezTo>
                <a:cubicBezTo>
                  <a:pt x="404361" y="296771"/>
                  <a:pt x="434963" y="476667"/>
                  <a:pt x="373759" y="627857"/>
                </a:cubicBezTo>
                <a:lnTo>
                  <a:pt x="372148" y="630923"/>
                </a:lnTo>
                <a:lnTo>
                  <a:pt x="370879" y="631051"/>
                </a:lnTo>
                <a:cubicBezTo>
                  <a:pt x="166048" y="631051"/>
                  <a:pt x="0" y="465003"/>
                  <a:pt x="0" y="260172"/>
                </a:cubicBezTo>
                <a:cubicBezTo>
                  <a:pt x="0" y="183361"/>
                  <a:pt x="23351" y="112003"/>
                  <a:pt x="63340" y="52810"/>
                </a:cubicBezTo>
                <a:close/>
              </a:path>
            </a:pathLst>
          </a:custGeom>
          <a:gradFill>
            <a:gsLst>
              <a:gs pos="0">
                <a:schemeClr val="accent1"/>
              </a:gs>
              <a:gs pos="100000">
                <a:schemeClr val="accent1">
                  <a:lumMod val="60000"/>
                  <a:lumOff val="40000"/>
                </a:schemeClr>
              </a:gs>
            </a:gsLst>
            <a:lin ang="13500000" scaled="0"/>
          </a:gradFill>
          <a:ln cap="sq">
            <a:noFill/>
          </a:ln>
          <a:effectLst>
            <a:outerShdw blurRad="330200" dist="241300" dir="10800000" sx="95000" sy="95000" algn="r" rotWithShape="0">
              <a:schemeClr val="accent1">
                <a:lumMod val="50000"/>
                <a:alpha val="32000"/>
              </a:schemeClr>
            </a:outerShdw>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7013462" y="1517785"/>
            <a:ext cx="2291728" cy="2293154"/>
          </a:xfrm>
          <a:custGeom>
            <a:avLst/>
            <a:gdLst>
              <a:gd name="T0" fmla="*/ 423 w 674"/>
              <a:gd name="T1" fmla="*/ 48 h 674"/>
              <a:gd name="T2" fmla="*/ 626 w 674"/>
              <a:gd name="T3" fmla="*/ 250 h 674"/>
              <a:gd name="T4" fmla="*/ 626 w 674"/>
              <a:gd name="T5" fmla="*/ 424 h 674"/>
              <a:gd name="T6" fmla="*/ 423 w 674"/>
              <a:gd name="T7" fmla="*/ 626 h 674"/>
              <a:gd name="T8" fmla="*/ 250 w 674"/>
              <a:gd name="T9" fmla="*/ 626 h 674"/>
              <a:gd name="T10" fmla="*/ 48 w 674"/>
              <a:gd name="T11" fmla="*/ 424 h 674"/>
              <a:gd name="T12" fmla="*/ 48 w 674"/>
              <a:gd name="T13" fmla="*/ 250 h 674"/>
              <a:gd name="T14" fmla="*/ 250 w 674"/>
              <a:gd name="T15" fmla="*/ 48 h 674"/>
              <a:gd name="T16" fmla="*/ 423 w 674"/>
              <a:gd name="T17" fmla="*/ 48 h 674"/>
            </a:gdLst>
            <a:ahLst/>
            <a:cxnLst/>
            <a:rect l="0" t="0" r="r" b="b"/>
            <a:pathLst>
              <a:path w="674" h="674">
                <a:moveTo>
                  <a:pt x="423" y="48"/>
                </a:moveTo>
                <a:cubicBezTo>
                  <a:pt x="626" y="250"/>
                  <a:pt x="626" y="250"/>
                  <a:pt x="626" y="250"/>
                </a:cubicBezTo>
                <a:cubicBezTo>
                  <a:pt x="674" y="298"/>
                  <a:pt x="674" y="376"/>
                  <a:pt x="626" y="424"/>
                </a:cubicBezTo>
                <a:cubicBezTo>
                  <a:pt x="423" y="626"/>
                  <a:pt x="423" y="626"/>
                  <a:pt x="423" y="626"/>
                </a:cubicBezTo>
                <a:cubicBezTo>
                  <a:pt x="375" y="674"/>
                  <a:pt x="298" y="674"/>
                  <a:pt x="250" y="626"/>
                </a:cubicBezTo>
                <a:cubicBezTo>
                  <a:pt x="48" y="424"/>
                  <a:pt x="48" y="424"/>
                  <a:pt x="48" y="424"/>
                </a:cubicBezTo>
                <a:cubicBezTo>
                  <a:pt x="0" y="376"/>
                  <a:pt x="0" y="298"/>
                  <a:pt x="48" y="250"/>
                </a:cubicBezTo>
                <a:cubicBezTo>
                  <a:pt x="250" y="48"/>
                  <a:pt x="250" y="48"/>
                  <a:pt x="250" y="48"/>
                </a:cubicBezTo>
                <a:cubicBezTo>
                  <a:pt x="298" y="0"/>
                  <a:pt x="375" y="0"/>
                  <a:pt x="423" y="48"/>
                </a:cubicBezTo>
                <a:close/>
              </a:path>
            </a:pathLst>
          </a:custGeom>
          <a:gradFill>
            <a:gsLst>
              <a:gs pos="0">
                <a:schemeClr val="accent2"/>
              </a:gs>
              <a:gs pos="100000">
                <a:schemeClr val="accent2">
                  <a:lumMod val="60000"/>
                  <a:lumOff val="40000"/>
                  <a:alpha val="100000"/>
                </a:schemeClr>
              </a:gs>
            </a:gsLst>
            <a:lin ang="13500000" scaled="0"/>
          </a:gradFill>
          <a:ln cap="sq">
            <a:noFill/>
          </a:ln>
          <a:effectLst>
            <a:outerShdw blurRad="330200" dist="241300" dir="10800000" sx="95000" sy="95000" algn="r" rotWithShape="0">
              <a:schemeClr val="accent2">
                <a:lumMod val="50000"/>
                <a:alpha val="32000"/>
              </a:schemeClr>
            </a:outerShdw>
          </a:effectLst>
        </p:spPr>
        <p:txBody>
          <a:bodyPr vert="horz" wrap="square" lIns="91440" tIns="45720" rIns="91440" bIns="45720" rtlCol="0" anchor="ctr"/>
          <a:lstStyle/>
          <a:p>
            <a:pPr algn="ctr"/>
            <a:r>
              <a:rPr kumimoji="1" lang="en-US" altLang="zh-CN" sz="5400">
                <a:ln w="12700">
                  <a:noFill/>
                </a:ln>
                <a:solidFill>
                  <a:srgbClr val="FFFFFF">
                    <a:alpha val="100000"/>
                  </a:srgbClr>
                </a:solidFill>
                <a:latin typeface="poppins-bold"/>
                <a:ea typeface="poppins-bold"/>
                <a:cs typeface="poppins-bold"/>
              </a:rPr>
              <a:t>02</a:t>
            </a:r>
            <a:endParaRPr kumimoji="1" lang="zh-CN" altLang="en-US"/>
          </a:p>
        </p:txBody>
      </p:sp>
      <p:sp>
        <p:nvSpPr>
          <p:cNvPr id="13" name="标题 1"/>
          <p:cNvSpPr txBox="1"/>
          <p:nvPr/>
        </p:nvSpPr>
        <p:spPr>
          <a:xfrm>
            <a:off x="8860027" y="2083367"/>
            <a:ext cx="741758" cy="741758"/>
          </a:xfrm>
          <a:prstGeom prst="ellipse">
            <a:avLst/>
          </a:prstGeom>
          <a:solidFill>
            <a:schemeClr val="bg1">
              <a:lumMod val="95000"/>
              <a:alpha val="70000"/>
            </a:schemeClr>
          </a:solidFill>
          <a:ln w="19050" cap="sq">
            <a:solidFill>
              <a:schemeClr val="bg1"/>
            </a:solidFill>
            <a:miter/>
          </a:ln>
          <a:effectLst>
            <a:outerShdw blurRad="787400" sx="98000" sy="98000" algn="ctr" rotWithShape="0">
              <a:schemeClr val="tx1">
                <a:alpha val="15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rot="338553">
            <a:off x="8838309" y="2097733"/>
            <a:ext cx="558993" cy="772904"/>
          </a:xfrm>
          <a:custGeom>
            <a:avLst/>
            <a:gdLst>
              <a:gd name="connsiteX0" fmla="*/ 106913 w 404361"/>
              <a:gd name="connsiteY0" fmla="*/ 0 h 631051"/>
              <a:gd name="connsiteX1" fmla="*/ 113439 w 404361"/>
              <a:gd name="connsiteY1" fmla="*/ 6498 h 631051"/>
              <a:gd name="connsiteX2" fmla="*/ 281954 w 404361"/>
              <a:gd name="connsiteY2" fmla="*/ 174288 h 631051"/>
              <a:gd name="connsiteX3" fmla="*/ 373759 w 404361"/>
              <a:gd name="connsiteY3" fmla="*/ 627857 h 631051"/>
              <a:gd name="connsiteX4" fmla="*/ 372148 w 404361"/>
              <a:gd name="connsiteY4" fmla="*/ 630923 h 631051"/>
              <a:gd name="connsiteX5" fmla="*/ 370879 w 404361"/>
              <a:gd name="connsiteY5" fmla="*/ 631051 h 631051"/>
              <a:gd name="connsiteX6" fmla="*/ 0 w 404361"/>
              <a:gd name="connsiteY6" fmla="*/ 260172 h 631051"/>
              <a:gd name="connsiteX7" fmla="*/ 63340 w 404361"/>
              <a:gd name="connsiteY7" fmla="*/ 52810 h 631051"/>
            </a:gdLst>
            <a:ahLst/>
            <a:cxnLst/>
            <a:rect l="l" t="t" r="r" b="b"/>
            <a:pathLst>
              <a:path w="404361" h="631051">
                <a:moveTo>
                  <a:pt x="106913" y="0"/>
                </a:moveTo>
                <a:lnTo>
                  <a:pt x="113439" y="6498"/>
                </a:lnTo>
                <a:cubicBezTo>
                  <a:pt x="281954" y="174288"/>
                  <a:pt x="281954" y="174288"/>
                  <a:pt x="281954" y="174288"/>
                </a:cubicBezTo>
                <a:cubicBezTo>
                  <a:pt x="404361" y="296771"/>
                  <a:pt x="434963" y="476667"/>
                  <a:pt x="373759" y="627857"/>
                </a:cubicBezTo>
                <a:lnTo>
                  <a:pt x="372148" y="630923"/>
                </a:lnTo>
                <a:lnTo>
                  <a:pt x="370879" y="631051"/>
                </a:lnTo>
                <a:cubicBezTo>
                  <a:pt x="166048" y="631051"/>
                  <a:pt x="0" y="465003"/>
                  <a:pt x="0" y="260172"/>
                </a:cubicBezTo>
                <a:cubicBezTo>
                  <a:pt x="0" y="183361"/>
                  <a:pt x="23351" y="112003"/>
                  <a:pt x="63340" y="52810"/>
                </a:cubicBezTo>
                <a:close/>
              </a:path>
            </a:pathLst>
          </a:custGeom>
          <a:gradFill>
            <a:gsLst>
              <a:gs pos="0">
                <a:schemeClr val="accent2"/>
              </a:gs>
              <a:gs pos="100000">
                <a:schemeClr val="accent2">
                  <a:lumMod val="60000"/>
                  <a:lumOff val="40000"/>
                </a:schemeClr>
              </a:gs>
            </a:gsLst>
            <a:lin ang="13500000" scaled="0"/>
          </a:gradFill>
          <a:ln cap="sq">
            <a:noFill/>
          </a:ln>
          <a:effectLst>
            <a:outerShdw blurRad="330200" dist="241300" dir="10800000" sx="95000" sy="95000" algn="r" rotWithShape="0">
              <a:schemeClr val="accent2">
                <a:lumMod val="50000"/>
                <a:alpha val="32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660400" y="323990"/>
            <a:ext cx="10671175"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Processing and Review</a:t>
            </a:r>
            <a:endParaRPr kumimoji="1" lang="zh-CN" altLang="en-US"/>
          </a:p>
        </p:txBody>
      </p:sp>
      <p:cxnSp>
        <p:nvCxnSpPr>
          <p:cNvPr id="16" name="标题 1"/>
          <p:cNvCxnSpPr/>
          <p:nvPr/>
        </p:nvCxnSpPr>
        <p:spPr>
          <a:xfrm>
            <a:off x="0" y="958850"/>
            <a:ext cx="12122150" cy="0"/>
          </a:xfrm>
          <a:prstGeom prst="line">
            <a:avLst/>
          </a:prstGeom>
          <a:noFill/>
          <a:ln w="28575" cap="sq">
            <a:solidFill>
              <a:schemeClr val="accent1"/>
            </a:solidFill>
            <a:miter/>
          </a:ln>
        </p:spPr>
      </p:cxn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335B74"/>
      </a:dk2>
      <a:lt2>
        <a:srgbClr val="DFE3E5"/>
      </a:lt2>
      <a:accent1>
        <a:srgbClr val="03103B"/>
      </a:accent1>
      <a:accent2>
        <a:srgbClr val="000627"/>
      </a:accent2>
      <a:accent3>
        <a:srgbClr val="091D65"/>
      </a:accent3>
      <a:accent4>
        <a:srgbClr val="D783FF"/>
      </a:accent4>
      <a:accent5>
        <a:srgbClr val="3E8853"/>
      </a:accent5>
      <a:accent6>
        <a:srgbClr val="62A39F"/>
      </a:accent6>
      <a:hlink>
        <a:srgbClr val="6EAC1C"/>
      </a:hlink>
      <a:folHlink>
        <a:srgbClr val="B26B0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1638</Words>
  <Application>Microsoft Office PowerPoint</Application>
  <PresentationFormat>Widescreen</PresentationFormat>
  <Paragraphs>174</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poppins-bold</vt:lpstr>
      <vt:lpstr>Poppins</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Allen Sanders</dc:creator>
  <cp:lastModifiedBy>Allen Sanders</cp:lastModifiedBy>
  <cp:revision>5</cp:revision>
  <dcterms:modified xsi:type="dcterms:W3CDTF">2025-08-28T02:07:34Z</dcterms:modified>
</cp:coreProperties>
</file>